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96" r:id="rId3"/>
    <p:sldId id="328" r:id="rId4"/>
    <p:sldId id="340" r:id="rId5"/>
    <p:sldId id="334" r:id="rId6"/>
    <p:sldId id="335" r:id="rId7"/>
    <p:sldId id="316" r:id="rId8"/>
    <p:sldId id="347" r:id="rId9"/>
    <p:sldId id="380" r:id="rId10"/>
    <p:sldId id="341" r:id="rId11"/>
    <p:sldId id="343" r:id="rId12"/>
    <p:sldId id="381" r:id="rId13"/>
    <p:sldId id="382" r:id="rId14"/>
    <p:sldId id="346" r:id="rId15"/>
    <p:sldId id="378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27" r:id="rId40"/>
    <p:sldId id="297" r:id="rId41"/>
    <p:sldId id="329" r:id="rId42"/>
    <p:sldId id="304" r:id="rId43"/>
    <p:sldId id="305" r:id="rId44"/>
    <p:sldId id="336" r:id="rId45"/>
    <p:sldId id="307" r:id="rId46"/>
    <p:sldId id="337" r:id="rId47"/>
    <p:sldId id="308" r:id="rId48"/>
    <p:sldId id="309" r:id="rId49"/>
    <p:sldId id="310" r:id="rId50"/>
    <p:sldId id="338" r:id="rId51"/>
    <p:sldId id="311" r:id="rId52"/>
    <p:sldId id="339" r:id="rId53"/>
    <p:sldId id="303" r:id="rId54"/>
    <p:sldId id="320" r:id="rId55"/>
    <p:sldId id="32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 autoAdjust="0"/>
    <p:restoredTop sz="94502" autoAdjust="0"/>
  </p:normalViewPr>
  <p:slideViewPr>
    <p:cSldViewPr>
      <p:cViewPr varScale="1">
        <p:scale>
          <a:sx n="102" d="100"/>
          <a:sy n="102" d="100"/>
        </p:scale>
        <p:origin x="265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2E506-8BB5-48FA-A1AA-2106DB369FE6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27C5D-FA26-4DBC-9605-00ECC117D9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0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27C5D-FA26-4DBC-9605-00ECC117D9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6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7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8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1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9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9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4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2238-61B8-4A7B-BB0A-FA02EE5FBFC7}" type="datetimeFigureOut">
              <a:rPr lang="en-US" smtClean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5473F-B982-4CE0-AA7C-92EB9AA1E4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9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image" Target="../media/image68.png"/><Relationship Id="rId4" Type="http://schemas.openxmlformats.org/officeDocument/2006/relationships/image" Target="../media/image50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78.png"/><Relationship Id="rId3" Type="http://schemas.openxmlformats.org/officeDocument/2006/relationships/image" Target="../media/image2100.png"/><Relationship Id="rId7" Type="http://schemas.openxmlformats.org/officeDocument/2006/relationships/image" Target="../media/image76.png"/><Relationship Id="rId12" Type="http://schemas.openxmlformats.org/officeDocument/2006/relationships/image" Target="../media/image1111.png"/><Relationship Id="rId17" Type="http://schemas.openxmlformats.org/officeDocument/2006/relationships/image" Target="../media/image1110.png"/><Relationship Id="rId2" Type="http://schemas.openxmlformats.org/officeDocument/2006/relationships/image" Target="../media/image37.png"/><Relationship Id="rId16" Type="http://schemas.openxmlformats.org/officeDocument/2006/relationships/image" Target="../media/image10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1011.png"/><Relationship Id="rId5" Type="http://schemas.openxmlformats.org/officeDocument/2006/relationships/image" Target="../media/image410.png"/><Relationship Id="rId15" Type="http://schemas.openxmlformats.org/officeDocument/2006/relationships/image" Target="../media/image910.png"/><Relationship Id="rId4" Type="http://schemas.openxmlformats.org/officeDocument/2006/relationships/image" Target="../media/image312.png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26" Type="http://schemas.openxmlformats.org/officeDocument/2006/relationships/image" Target="../media/image1310.png"/><Relationship Id="rId21" Type="http://schemas.openxmlformats.org/officeDocument/2006/relationships/image" Target="../media/image2210.png"/><Relationship Id="rId34" Type="http://schemas.openxmlformats.org/officeDocument/2006/relationships/image" Target="../media/image88.png"/><Relationship Id="rId12" Type="http://schemas.openxmlformats.org/officeDocument/2006/relationships/image" Target="../media/image1111.png"/><Relationship Id="rId17" Type="http://schemas.openxmlformats.org/officeDocument/2006/relationships/image" Target="../media/image82.png"/><Relationship Id="rId25" Type="http://schemas.openxmlformats.org/officeDocument/2006/relationships/image" Target="../media/image1210.png"/><Relationship Id="rId33" Type="http://schemas.openxmlformats.org/officeDocument/2006/relationships/image" Target="../media/image87.png"/><Relationship Id="rId2" Type="http://schemas.openxmlformats.org/officeDocument/2006/relationships/image" Target="../media/image38.jpeg"/><Relationship Id="rId16" Type="http://schemas.openxmlformats.org/officeDocument/2006/relationships/image" Target="../media/image760.png"/><Relationship Id="rId20" Type="http://schemas.openxmlformats.org/officeDocument/2006/relationships/image" Target="../media/image2110.png"/><Relationship Id="rId29" Type="http://schemas.openxmlformats.org/officeDocument/2006/relationships/image" Target="../media/image2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0.png"/><Relationship Id="rId24" Type="http://schemas.openxmlformats.org/officeDocument/2006/relationships/image" Target="../media/image2510.png"/><Relationship Id="rId32" Type="http://schemas.openxmlformats.org/officeDocument/2006/relationships/image" Target="../media/image86.png"/><Relationship Id="rId15" Type="http://schemas.openxmlformats.org/officeDocument/2006/relationships/image" Target="../media/image750.png"/><Relationship Id="rId23" Type="http://schemas.openxmlformats.org/officeDocument/2006/relationships/image" Target="../media/image2410.png"/><Relationship Id="rId28" Type="http://schemas.openxmlformats.org/officeDocument/2006/relationships/image" Target="../media/image2010.png"/><Relationship Id="rId19" Type="http://schemas.openxmlformats.org/officeDocument/2006/relationships/image" Target="../media/image58.png"/><Relationship Id="rId31" Type="http://schemas.openxmlformats.org/officeDocument/2006/relationships/image" Target="../media/image2810.png"/><Relationship Id="rId14" Type="http://schemas.openxmlformats.org/officeDocument/2006/relationships/image" Target="../media/image81.png"/><Relationship Id="rId22" Type="http://schemas.openxmlformats.org/officeDocument/2006/relationships/image" Target="../media/image2310.png"/><Relationship Id="rId27" Type="http://schemas.openxmlformats.org/officeDocument/2006/relationships/image" Target="../media/image85.png"/><Relationship Id="rId30" Type="http://schemas.openxmlformats.org/officeDocument/2006/relationships/image" Target="../media/image27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92.png"/><Relationship Id="rId2" Type="http://schemas.openxmlformats.org/officeDocument/2006/relationships/image" Target="../media/image270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91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90.png"/><Relationship Id="rId4" Type="http://schemas.openxmlformats.org/officeDocument/2006/relationships/image" Target="../media/image290.png"/><Relationship Id="rId9" Type="http://schemas.openxmlformats.org/officeDocument/2006/relationships/image" Target="../media/image3410.png"/><Relationship Id="rId14" Type="http://schemas.openxmlformats.org/officeDocument/2006/relationships/image" Target="../media/image39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7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96.png"/><Relationship Id="rId2" Type="http://schemas.openxmlformats.org/officeDocument/2006/relationships/image" Target="../media/image270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95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430.png"/><Relationship Id="rId4" Type="http://schemas.openxmlformats.org/officeDocument/2006/relationships/image" Target="../media/image290.png"/><Relationship Id="rId9" Type="http://schemas.openxmlformats.org/officeDocument/2006/relationships/image" Target="../media/image94.png"/><Relationship Id="rId14" Type="http://schemas.openxmlformats.org/officeDocument/2006/relationships/image" Target="../media/image39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1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100.png"/><Relationship Id="rId2" Type="http://schemas.openxmlformats.org/officeDocument/2006/relationships/image" Target="../media/image270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491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99.png"/><Relationship Id="rId4" Type="http://schemas.openxmlformats.org/officeDocument/2006/relationships/image" Target="../media/image290.png"/><Relationship Id="rId9" Type="http://schemas.openxmlformats.org/officeDocument/2006/relationships/image" Target="../media/image98.png"/><Relationship Id="rId14" Type="http://schemas.openxmlformats.org/officeDocument/2006/relationships/image" Target="../media/image39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105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3910.png"/><Relationship Id="rId2" Type="http://schemas.openxmlformats.org/officeDocument/2006/relationships/image" Target="../media/image270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104.png"/><Relationship Id="rId5" Type="http://schemas.openxmlformats.org/officeDocument/2006/relationships/image" Target="../media/image300.png"/><Relationship Id="rId15" Type="http://schemas.openxmlformats.org/officeDocument/2006/relationships/image" Target="../media/image400.png"/><Relationship Id="rId10" Type="http://schemas.openxmlformats.org/officeDocument/2006/relationships/image" Target="../media/image103.png"/><Relationship Id="rId4" Type="http://schemas.openxmlformats.org/officeDocument/2006/relationships/image" Target="../media/image290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27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108.png"/><Relationship Id="rId5" Type="http://schemas.openxmlformats.org/officeDocument/2006/relationships/image" Target="../media/image300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19" Type="http://schemas.openxmlformats.org/officeDocument/2006/relationships/image" Target="../media/image115.png"/><Relationship Id="rId4" Type="http://schemas.openxmlformats.org/officeDocument/2006/relationships/image" Target="../media/image290.png"/><Relationship Id="rId9" Type="http://schemas.openxmlformats.org/officeDocument/2006/relationships/image" Target="../media/image3910.png"/><Relationship Id="rId14" Type="http://schemas.openxmlformats.org/officeDocument/2006/relationships/image" Target="../media/image4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117.png"/><Relationship Id="rId18" Type="http://schemas.openxmlformats.org/officeDocument/2006/relationships/image" Target="../media/image730.png"/><Relationship Id="rId3" Type="http://schemas.openxmlformats.org/officeDocument/2006/relationships/image" Target="../media/image840.png"/><Relationship Id="rId21" Type="http://schemas.openxmlformats.org/officeDocument/2006/relationships/image" Target="../media/image110.png"/><Relationship Id="rId7" Type="http://schemas.openxmlformats.org/officeDocument/2006/relationships/image" Target="../media/image880.png"/><Relationship Id="rId12" Type="http://schemas.openxmlformats.org/officeDocument/2006/relationships/image" Target="../media/image241.png"/><Relationship Id="rId17" Type="http://schemas.openxmlformats.org/officeDocument/2006/relationships/image" Target="../media/image120.png"/><Relationship Id="rId2" Type="http://schemas.openxmlformats.org/officeDocument/2006/relationships/image" Target="../media/image830.png"/><Relationship Id="rId16" Type="http://schemas.openxmlformats.org/officeDocument/2006/relationships/image" Target="../media/image281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15" Type="http://schemas.openxmlformats.org/officeDocument/2006/relationships/image" Target="../media/image119.png"/><Relationship Id="rId23" Type="http://schemas.openxmlformats.org/officeDocument/2006/relationships/image" Target="../media/image790.png"/><Relationship Id="rId10" Type="http://schemas.openxmlformats.org/officeDocument/2006/relationships/image" Target="../media/image116.png"/><Relationship Id="rId19" Type="http://schemas.openxmlformats.org/officeDocument/2006/relationships/image" Target="../media/image740.png"/><Relationship Id="rId4" Type="http://schemas.openxmlformats.org/officeDocument/2006/relationships/image" Target="../media/image850.png"/><Relationship Id="rId9" Type="http://schemas.openxmlformats.org/officeDocument/2006/relationships/image" Target="../media/image660.png"/><Relationship Id="rId14" Type="http://schemas.openxmlformats.org/officeDocument/2006/relationships/image" Target="../media/image118.png"/><Relationship Id="rId22" Type="http://schemas.openxmlformats.org/officeDocument/2006/relationships/image" Target="../media/image4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970.png"/><Relationship Id="rId18" Type="http://schemas.openxmlformats.org/officeDocument/2006/relationships/image" Target="../media/image1000.png"/><Relationship Id="rId3" Type="http://schemas.openxmlformats.org/officeDocument/2006/relationships/image" Target="../media/image810.png"/><Relationship Id="rId21" Type="http://schemas.openxmlformats.org/officeDocument/2006/relationships/image" Target="../media/image1030.png"/><Relationship Id="rId7" Type="http://schemas.openxmlformats.org/officeDocument/2006/relationships/image" Target="../media/image920.png"/><Relationship Id="rId12" Type="http://schemas.openxmlformats.org/officeDocument/2006/relationships/image" Target="../media/image960.png"/><Relationship Id="rId17" Type="http://schemas.openxmlformats.org/officeDocument/2006/relationships/image" Target="../media/image990.png"/><Relationship Id="rId25" Type="http://schemas.openxmlformats.org/officeDocument/2006/relationships/image" Target="../media/image125.png"/><Relationship Id="rId2" Type="http://schemas.openxmlformats.org/officeDocument/2006/relationships/image" Target="../media/image800.png"/><Relationship Id="rId16" Type="http://schemas.openxmlformats.org/officeDocument/2006/relationships/image" Target="../media/image740.png"/><Relationship Id="rId20" Type="http://schemas.openxmlformats.org/officeDocument/2006/relationships/image" Target="../media/image10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1.png"/><Relationship Id="rId11" Type="http://schemas.openxmlformats.org/officeDocument/2006/relationships/image" Target="../media/image124.png"/><Relationship Id="rId24" Type="http://schemas.openxmlformats.org/officeDocument/2006/relationships/image" Target="../media/image1060.png"/><Relationship Id="rId5" Type="http://schemas.openxmlformats.org/officeDocument/2006/relationships/image" Target="../media/image900.png"/><Relationship Id="rId15" Type="http://schemas.openxmlformats.org/officeDocument/2006/relationships/image" Target="../media/image730.png"/><Relationship Id="rId23" Type="http://schemas.openxmlformats.org/officeDocument/2006/relationships/image" Target="../media/image1050.png"/><Relationship Id="rId10" Type="http://schemas.openxmlformats.org/officeDocument/2006/relationships/image" Target="../media/image123.png"/><Relationship Id="rId19" Type="http://schemas.openxmlformats.org/officeDocument/2006/relationships/image" Target="../media/image1010.png"/><Relationship Id="rId4" Type="http://schemas.openxmlformats.org/officeDocument/2006/relationships/image" Target="../media/image820.png"/><Relationship Id="rId9" Type="http://schemas.openxmlformats.org/officeDocument/2006/relationships/image" Target="../media/image122.png"/><Relationship Id="rId14" Type="http://schemas.openxmlformats.org/officeDocument/2006/relationships/image" Target="../media/image980.png"/><Relationship Id="rId22" Type="http://schemas.openxmlformats.org/officeDocument/2006/relationships/image" Target="../media/image10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730.png"/><Relationship Id="rId18" Type="http://schemas.openxmlformats.org/officeDocument/2006/relationships/image" Target="../media/image1010.png"/><Relationship Id="rId3" Type="http://schemas.openxmlformats.org/officeDocument/2006/relationships/image" Target="../media/image800.png"/><Relationship Id="rId21" Type="http://schemas.openxmlformats.org/officeDocument/2006/relationships/image" Target="../media/image1112.png"/><Relationship Id="rId7" Type="http://schemas.openxmlformats.org/officeDocument/2006/relationships/image" Target="../media/image911.png"/><Relationship Id="rId12" Type="http://schemas.openxmlformats.org/officeDocument/2006/relationships/image" Target="../media/image980.png"/><Relationship Id="rId17" Type="http://schemas.openxmlformats.org/officeDocument/2006/relationships/image" Target="../media/image1000.png"/><Relationship Id="rId25" Type="http://schemas.openxmlformats.org/officeDocument/2006/relationships/image" Target="../media/image1150.png"/><Relationship Id="rId2" Type="http://schemas.openxmlformats.org/officeDocument/2006/relationships/image" Target="../media/image126.png"/><Relationship Id="rId16" Type="http://schemas.openxmlformats.org/officeDocument/2006/relationships/image" Target="../media/image990.png"/><Relationship Id="rId20" Type="http://schemas.openxmlformats.org/officeDocument/2006/relationships/image" Target="../media/image1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0.png"/><Relationship Id="rId11" Type="http://schemas.openxmlformats.org/officeDocument/2006/relationships/image" Target="../media/image970.png"/><Relationship Id="rId24" Type="http://schemas.openxmlformats.org/officeDocument/2006/relationships/image" Target="../media/image1140.png"/><Relationship Id="rId5" Type="http://schemas.openxmlformats.org/officeDocument/2006/relationships/image" Target="../media/image820.png"/><Relationship Id="rId15" Type="http://schemas.openxmlformats.org/officeDocument/2006/relationships/image" Target="../media/image1090.png"/><Relationship Id="rId23" Type="http://schemas.openxmlformats.org/officeDocument/2006/relationships/image" Target="../media/image1130.png"/><Relationship Id="rId10" Type="http://schemas.openxmlformats.org/officeDocument/2006/relationships/image" Target="../media/image960.png"/><Relationship Id="rId19" Type="http://schemas.openxmlformats.org/officeDocument/2006/relationships/image" Target="../media/image1020.png"/><Relationship Id="rId4" Type="http://schemas.openxmlformats.org/officeDocument/2006/relationships/image" Target="../media/image810.png"/><Relationship Id="rId9" Type="http://schemas.openxmlformats.org/officeDocument/2006/relationships/image" Target="../media/image520.png"/><Relationship Id="rId14" Type="http://schemas.openxmlformats.org/officeDocument/2006/relationships/image" Target="../media/image740.png"/><Relationship Id="rId22" Type="http://schemas.openxmlformats.org/officeDocument/2006/relationships/image" Target="../media/image1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png"/><Relationship Id="rId18" Type="http://schemas.openxmlformats.org/officeDocument/2006/relationships/image" Target="../media/image600.png"/><Relationship Id="rId26" Type="http://schemas.openxmlformats.org/officeDocument/2006/relationships/image" Target="../media/image720.png"/><Relationship Id="rId3" Type="http://schemas.openxmlformats.org/officeDocument/2006/relationships/image" Target="../media/image530.png"/><Relationship Id="rId21" Type="http://schemas.openxmlformats.org/officeDocument/2006/relationships/image" Target="../media/image670.png"/><Relationship Id="rId12" Type="http://schemas.openxmlformats.org/officeDocument/2006/relationships/image" Target="../media/image620.png"/><Relationship Id="rId7" Type="http://schemas.openxmlformats.org/officeDocument/2006/relationships/image" Target="../media/image570.png"/><Relationship Id="rId17" Type="http://schemas.openxmlformats.org/officeDocument/2006/relationships/image" Target="../media/image132.png"/><Relationship Id="rId25" Type="http://schemas.openxmlformats.org/officeDocument/2006/relationships/image" Target="../media/image710.png"/><Relationship Id="rId2" Type="http://schemas.openxmlformats.org/officeDocument/2006/relationships/image" Target="../media/image131.png"/><Relationship Id="rId16" Type="http://schemas.openxmlformats.org/officeDocument/2006/relationships/image" Target="../media/image580.png"/><Relationship Id="rId20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24" Type="http://schemas.openxmlformats.org/officeDocument/2006/relationships/image" Target="../media/image700.png"/><Relationship Id="rId15" Type="http://schemas.openxmlformats.org/officeDocument/2006/relationships/image" Target="../media/image470.png"/><Relationship Id="rId5" Type="http://schemas.openxmlformats.org/officeDocument/2006/relationships/image" Target="../media/image550.png"/><Relationship Id="rId23" Type="http://schemas.openxmlformats.org/officeDocument/2006/relationships/image" Target="../media/image690.png"/><Relationship Id="rId19" Type="http://schemas.openxmlformats.org/officeDocument/2006/relationships/image" Target="../media/image651.png"/><Relationship Id="rId14" Type="http://schemas.openxmlformats.org/officeDocument/2006/relationships/image" Target="../media/image640.png"/><Relationship Id="rId4" Type="http://schemas.openxmlformats.org/officeDocument/2006/relationships/image" Target="../media/image540.png"/><Relationship Id="rId22" Type="http://schemas.openxmlformats.org/officeDocument/2006/relationships/image" Target="../media/image680.png"/><Relationship Id="rId27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851.png"/><Relationship Id="rId18" Type="http://schemas.openxmlformats.org/officeDocument/2006/relationships/image" Target="../media/image901.png"/><Relationship Id="rId3" Type="http://schemas.openxmlformats.org/officeDocument/2006/relationships/image" Target="../media/image135.png"/><Relationship Id="rId21" Type="http://schemas.openxmlformats.org/officeDocument/2006/relationships/image" Target="../media/image930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891.png"/><Relationship Id="rId2" Type="http://schemas.openxmlformats.org/officeDocument/2006/relationships/image" Target="../media/image134.png"/><Relationship Id="rId16" Type="http://schemas.openxmlformats.org/officeDocument/2006/relationships/image" Target="../media/image881.png"/><Relationship Id="rId20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831.png"/><Relationship Id="rId5" Type="http://schemas.openxmlformats.org/officeDocument/2006/relationships/image" Target="../media/image137.png"/><Relationship Id="rId15" Type="http://schemas.openxmlformats.org/officeDocument/2006/relationships/image" Target="../media/image871.png"/><Relationship Id="rId10" Type="http://schemas.openxmlformats.org/officeDocument/2006/relationships/image" Target="../media/image142.png"/><Relationship Id="rId19" Type="http://schemas.openxmlformats.org/officeDocument/2006/relationships/image" Target="../media/image91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861.png"/><Relationship Id="rId22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13" Type="http://schemas.openxmlformats.org/officeDocument/2006/relationships/image" Target="../media/image1061.png"/><Relationship Id="rId18" Type="http://schemas.openxmlformats.org/officeDocument/2006/relationships/image" Target="../media/image1113.png"/><Relationship Id="rId3" Type="http://schemas.openxmlformats.org/officeDocument/2006/relationships/image" Target="../media/image961.png"/><Relationship Id="rId21" Type="http://schemas.openxmlformats.org/officeDocument/2006/relationships/image" Target="../media/image1141.png"/><Relationship Id="rId7" Type="http://schemas.openxmlformats.org/officeDocument/2006/relationships/image" Target="../media/image1001.png"/><Relationship Id="rId25" Type="http://schemas.openxmlformats.org/officeDocument/2006/relationships/image" Target="../media/image1180.png"/><Relationship Id="rId12" Type="http://schemas.openxmlformats.org/officeDocument/2006/relationships/image" Target="../media/image1051.png"/><Relationship Id="rId17" Type="http://schemas.openxmlformats.org/officeDocument/2006/relationships/image" Target="../media/image1101.png"/><Relationship Id="rId2" Type="http://schemas.openxmlformats.org/officeDocument/2006/relationships/image" Target="../media/image950.png"/><Relationship Id="rId16" Type="http://schemas.openxmlformats.org/officeDocument/2006/relationships/image" Target="../media/image1091.png"/><Relationship Id="rId20" Type="http://schemas.openxmlformats.org/officeDocument/2006/relationships/image" Target="../media/image1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1.png"/><Relationship Id="rId11" Type="http://schemas.openxmlformats.org/officeDocument/2006/relationships/image" Target="../media/image1041.png"/><Relationship Id="rId24" Type="http://schemas.openxmlformats.org/officeDocument/2006/relationships/image" Target="../media/image1170.png"/><Relationship Id="rId5" Type="http://schemas.openxmlformats.org/officeDocument/2006/relationships/image" Target="../media/image981.png"/><Relationship Id="rId15" Type="http://schemas.openxmlformats.org/officeDocument/2006/relationships/image" Target="../media/image1080.png"/><Relationship Id="rId23" Type="http://schemas.openxmlformats.org/officeDocument/2006/relationships/image" Target="../media/image1160.png"/><Relationship Id="rId28" Type="http://schemas.openxmlformats.org/officeDocument/2006/relationships/image" Target="../media/image147.png"/><Relationship Id="rId10" Type="http://schemas.openxmlformats.org/officeDocument/2006/relationships/image" Target="../media/image1031.png"/><Relationship Id="rId19" Type="http://schemas.openxmlformats.org/officeDocument/2006/relationships/image" Target="../media/image1121.png"/><Relationship Id="rId4" Type="http://schemas.openxmlformats.org/officeDocument/2006/relationships/image" Target="../media/image971.png"/><Relationship Id="rId9" Type="http://schemas.openxmlformats.org/officeDocument/2006/relationships/image" Target="../media/image1021.png"/><Relationship Id="rId27" Type="http://schemas.openxmlformats.org/officeDocument/2006/relationships/image" Target="../media/image146.png"/><Relationship Id="rId14" Type="http://schemas.openxmlformats.org/officeDocument/2006/relationships/image" Target="../media/image1070.png"/><Relationship Id="rId22" Type="http://schemas.openxmlformats.org/officeDocument/2006/relationships/image" Target="../media/image1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300.png"/><Relationship Id="rId5" Type="http://schemas.openxmlformats.org/officeDocument/2006/relationships/image" Target="../media/image1240.png"/><Relationship Id="rId10" Type="http://schemas.openxmlformats.org/officeDocument/2006/relationships/image" Target="../media/image1290.png"/><Relationship Id="rId4" Type="http://schemas.openxmlformats.org/officeDocument/2006/relationships/image" Target="../media/image150.png"/><Relationship Id="rId9" Type="http://schemas.openxmlformats.org/officeDocument/2006/relationships/image" Target="../media/image1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4.png"/><Relationship Id="rId21" Type="http://schemas.openxmlformats.org/officeDocument/2006/relationships/image" Target="../media/image210.png"/><Relationship Id="rId7" Type="http://schemas.openxmlformats.org/officeDocument/2006/relationships/image" Target="../media/image18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3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0.png"/><Relationship Id="rId5" Type="http://schemas.openxmlformats.org/officeDocument/2006/relationships/image" Target="../media/image196.png"/><Relationship Id="rId15" Type="http://schemas.openxmlformats.org/officeDocument/2006/relationships/image" Target="../media/image204.png"/><Relationship Id="rId10" Type="http://schemas.openxmlformats.org/officeDocument/2006/relationships/image" Target="../media/image183.png"/><Relationship Id="rId19" Type="http://schemas.openxmlformats.org/officeDocument/2006/relationships/image" Target="../media/image208.png"/><Relationship Id="rId4" Type="http://schemas.openxmlformats.org/officeDocument/2006/relationships/image" Target="../media/image195.png"/><Relationship Id="rId9" Type="http://schemas.openxmlformats.org/officeDocument/2006/relationships/image" Target="../media/image199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212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183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233.png"/><Relationship Id="rId21" Type="http://schemas.openxmlformats.org/officeDocument/2006/relationships/image" Target="../media/image252.png"/><Relationship Id="rId7" Type="http://schemas.openxmlformats.org/officeDocument/2006/relationships/image" Target="../media/image237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2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2.png"/><Relationship Id="rId5" Type="http://schemas.openxmlformats.org/officeDocument/2006/relationships/image" Target="../media/image235.png"/><Relationship Id="rId15" Type="http://schemas.openxmlformats.org/officeDocument/2006/relationships/image" Target="../media/image246.png"/><Relationship Id="rId10" Type="http://schemas.openxmlformats.org/officeDocument/2006/relationships/image" Target="../media/image240.png"/><Relationship Id="rId19" Type="http://schemas.openxmlformats.org/officeDocument/2006/relationships/image" Target="../media/image25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2.png"/><Relationship Id="rId18" Type="http://schemas.openxmlformats.org/officeDocument/2006/relationships/image" Target="../media/image207.png"/><Relationship Id="rId3" Type="http://schemas.openxmlformats.org/officeDocument/2006/relationships/image" Target="../media/image255.png"/><Relationship Id="rId21" Type="http://schemas.openxmlformats.org/officeDocument/2006/relationships/image" Target="../media/image210.png"/><Relationship Id="rId7" Type="http://schemas.openxmlformats.org/officeDocument/2006/relationships/image" Target="../media/image202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254.png"/><Relationship Id="rId16" Type="http://schemas.openxmlformats.org/officeDocument/2006/relationships/image" Target="../media/image26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04.png"/><Relationship Id="rId5" Type="http://schemas.openxmlformats.org/officeDocument/2006/relationships/image" Target="../media/image257.png"/><Relationship Id="rId15" Type="http://schemas.openxmlformats.org/officeDocument/2006/relationships/image" Target="../media/image264.png"/><Relationship Id="rId10" Type="http://schemas.openxmlformats.org/officeDocument/2006/relationships/image" Target="../media/image260.png"/><Relationship Id="rId19" Type="http://schemas.openxmlformats.org/officeDocument/2006/relationships/image" Target="../media/image208.png"/><Relationship Id="rId4" Type="http://schemas.openxmlformats.org/officeDocument/2006/relationships/image" Target="../media/image256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5.png"/><Relationship Id="rId18" Type="http://schemas.openxmlformats.org/officeDocument/2006/relationships/image" Target="../media/image226.png"/><Relationship Id="rId3" Type="http://schemas.openxmlformats.org/officeDocument/2006/relationships/image" Target="../media/image268.png"/><Relationship Id="rId21" Type="http://schemas.openxmlformats.org/officeDocument/2006/relationships/image" Target="../media/image229.png"/><Relationship Id="rId7" Type="http://schemas.openxmlformats.org/officeDocument/2006/relationships/image" Target="../media/image220.png"/><Relationship Id="rId12" Type="http://schemas.openxmlformats.org/officeDocument/2006/relationships/image" Target="../media/image235.png"/><Relationship Id="rId17" Type="http://schemas.openxmlformats.org/officeDocument/2006/relationships/image" Target="../media/image278.png"/><Relationship Id="rId2" Type="http://schemas.openxmlformats.org/officeDocument/2006/relationships/image" Target="../media/image267.png"/><Relationship Id="rId16" Type="http://schemas.openxmlformats.org/officeDocument/2006/relationships/image" Target="../media/image277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74.png"/><Relationship Id="rId5" Type="http://schemas.openxmlformats.org/officeDocument/2006/relationships/image" Target="../media/image221.png"/><Relationship Id="rId15" Type="http://schemas.openxmlformats.org/officeDocument/2006/relationships/image" Target="../media/image264.png"/><Relationship Id="rId10" Type="http://schemas.openxmlformats.org/officeDocument/2006/relationships/image" Target="../media/image273.png"/><Relationship Id="rId19" Type="http://schemas.openxmlformats.org/officeDocument/2006/relationships/image" Target="../media/image227.png"/><Relationship Id="rId4" Type="http://schemas.openxmlformats.org/officeDocument/2006/relationships/image" Target="../media/image269.png"/><Relationship Id="rId9" Type="http://schemas.openxmlformats.org/officeDocument/2006/relationships/image" Target="../media/image272.png"/><Relationship Id="rId14" Type="http://schemas.openxmlformats.org/officeDocument/2006/relationships/image" Target="../media/image276.png"/><Relationship Id="rId22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36.png"/><Relationship Id="rId18" Type="http://schemas.openxmlformats.org/officeDocument/2006/relationships/image" Target="../media/image252.png"/><Relationship Id="rId3" Type="http://schemas.openxmlformats.org/officeDocument/2006/relationships/image" Target="../media/image282.png"/><Relationship Id="rId21" Type="http://schemas.openxmlformats.org/officeDocument/2006/relationships/image" Target="../media/image251.png"/><Relationship Id="rId7" Type="http://schemas.openxmlformats.org/officeDocument/2006/relationships/image" Target="../media/image244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79.png"/><Relationship Id="rId16" Type="http://schemas.openxmlformats.org/officeDocument/2006/relationships/image" Target="../media/image239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87.png"/><Relationship Id="rId5" Type="http://schemas.openxmlformats.org/officeDocument/2006/relationships/image" Target="../media/image242.png"/><Relationship Id="rId15" Type="http://schemas.openxmlformats.org/officeDocument/2006/relationships/image" Target="../media/image289.png"/><Relationship Id="rId10" Type="http://schemas.openxmlformats.org/officeDocument/2006/relationships/image" Target="../media/image286.png"/><Relationship Id="rId19" Type="http://schemas.openxmlformats.org/officeDocument/2006/relationships/image" Target="../media/image249.png"/><Relationship Id="rId4" Type="http://schemas.openxmlformats.org/officeDocument/2006/relationships/image" Target="../media/image283.png"/><Relationship Id="rId9" Type="http://schemas.openxmlformats.org/officeDocument/2006/relationships/image" Target="../media/image285.png"/><Relationship Id="rId14" Type="http://schemas.openxmlformats.org/officeDocument/2006/relationships/image" Target="../media/image2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21" Type="http://schemas.openxmlformats.org/officeDocument/2006/relationships/image" Target="../media/image500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24" Type="http://schemas.openxmlformats.org/officeDocument/2006/relationships/image" Target="../media/image21.png"/><Relationship Id="rId5" Type="http://schemas.openxmlformats.org/officeDocument/2006/relationships/image" Target="../media/image1.jpeg"/><Relationship Id="rId15" Type="http://schemas.openxmlformats.org/officeDocument/2006/relationships/image" Target="../media/image17.png"/><Relationship Id="rId23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380.png"/><Relationship Id="rId14" Type="http://schemas.openxmlformats.org/officeDocument/2006/relationships/image" Target="../media/image2.jpeg"/><Relationship Id="rId22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299.png"/><Relationship Id="rId7" Type="http://schemas.openxmlformats.org/officeDocument/2006/relationships/image" Target="../media/image304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2611.png"/><Relationship Id="rId18" Type="http://schemas.openxmlformats.org/officeDocument/2006/relationships/image" Target="../media/image318.png"/><Relationship Id="rId3" Type="http://schemas.openxmlformats.org/officeDocument/2006/relationships/image" Target="../media/image309.png"/><Relationship Id="rId7" Type="http://schemas.openxmlformats.org/officeDocument/2006/relationships/image" Target="../media/image60.jpeg"/><Relationship Id="rId12" Type="http://schemas.openxmlformats.org/officeDocument/2006/relationships/image" Target="../media/image2600.png"/><Relationship Id="rId17" Type="http://schemas.openxmlformats.org/officeDocument/2006/relationships/image" Target="../media/image2650.png"/><Relationship Id="rId2" Type="http://schemas.openxmlformats.org/officeDocument/2006/relationships/image" Target="../media/image308.png"/><Relationship Id="rId16" Type="http://schemas.openxmlformats.org/officeDocument/2006/relationships/image" Target="../media/image264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311.png"/><Relationship Id="rId15" Type="http://schemas.openxmlformats.org/officeDocument/2006/relationships/image" Target="../media/image2630.png"/><Relationship Id="rId10" Type="http://schemas.openxmlformats.org/officeDocument/2006/relationships/image" Target="../media/image63.jpeg"/><Relationship Id="rId19" Type="http://schemas.openxmlformats.org/officeDocument/2006/relationships/image" Target="../media/image319.png"/><Relationship Id="rId4" Type="http://schemas.openxmlformats.org/officeDocument/2006/relationships/image" Target="../media/image310.png"/><Relationship Id="rId9" Type="http://schemas.openxmlformats.org/officeDocument/2006/relationships/image" Target="../media/image62.jpeg"/><Relationship Id="rId14" Type="http://schemas.openxmlformats.org/officeDocument/2006/relationships/image" Target="../media/image26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5" Type="http://schemas.openxmlformats.org/officeDocument/2006/relationships/image" Target="../media/image2910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77.jpeg"/><Relationship Id="rId7" Type="http://schemas.openxmlformats.org/officeDocument/2006/relationships/image" Target="../media/image2960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0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0" Type="http://schemas.openxmlformats.org/officeDocument/2006/relationships/image" Target="../media/image355.png"/><Relationship Id="rId4" Type="http://schemas.openxmlformats.org/officeDocument/2006/relationships/image" Target="../media/image2870.png"/><Relationship Id="rId9" Type="http://schemas.openxmlformats.org/officeDocument/2006/relationships/image" Target="../media/image3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image" Target="../media/image314.png"/><Relationship Id="rId7" Type="http://schemas.openxmlformats.org/officeDocument/2006/relationships/image" Target="../media/image46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tiff"/><Relationship Id="rId5" Type="http://schemas.openxmlformats.org/officeDocument/2006/relationships/image" Target="../media/image316.tiff"/><Relationship Id="rId4" Type="http://schemas.openxmlformats.org/officeDocument/2006/relationships/image" Target="../media/image315.png"/><Relationship Id="rId9" Type="http://schemas.openxmlformats.org/officeDocument/2006/relationships/image" Target="../media/image3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030.png"/><Relationship Id="rId7" Type="http://schemas.openxmlformats.org/officeDocument/2006/relationships/image" Target="../media/image154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1.png"/><Relationship Id="rId5" Type="http://schemas.openxmlformats.org/officeDocument/2006/relationships/image" Target="../media/image3050.png"/><Relationship Id="rId10" Type="http://schemas.openxmlformats.org/officeDocument/2006/relationships/image" Target="../media/image351.png"/><Relationship Id="rId4" Type="http://schemas.openxmlformats.org/officeDocument/2006/relationships/image" Target="../media/image3040.png"/><Relationship Id="rId9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2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12" Type="http://schemas.openxmlformats.org/officeDocument/2006/relationships/image" Target="../media/image38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5" Type="http://schemas.openxmlformats.org/officeDocument/2006/relationships/image" Target="../media/image384.png"/><Relationship Id="rId10" Type="http://schemas.openxmlformats.org/officeDocument/2006/relationships/image" Target="../media/image37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192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3333FF"/>
                </a:solidFill>
              </a:rPr>
              <a:t>L8. Machine Learning </a:t>
            </a:r>
          </a:p>
          <a:p>
            <a:pPr algn="ctr"/>
            <a:r>
              <a:rPr lang="en-US" sz="2500" b="1" dirty="0" smtClean="0">
                <a:solidFill>
                  <a:srgbClr val="3333FF"/>
                </a:solidFill>
              </a:rPr>
              <a:t>(Classification)</a:t>
            </a:r>
            <a:endParaRPr lang="en-US" sz="25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 with Gaussian Prior (Ridge Logistic Regression)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49764" y="2483308"/>
                <a:ext cx="4000967" cy="326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dirty="0"/>
                                <m:t> 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64" y="2483308"/>
                <a:ext cx="4000967" cy="326051"/>
              </a:xfrm>
              <a:prstGeom prst="rect">
                <a:avLst/>
              </a:prstGeom>
              <a:blipFill>
                <a:blip r:embed="rId2"/>
                <a:stretch>
                  <a:fillRect l="-7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762000"/>
            <a:ext cx="83058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We have a logistic regression model :</a:t>
            </a:r>
          </a:p>
          <a:p>
            <a:endParaRPr lang="en-US" sz="1600" b="0" dirty="0" smtClean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243" y="2057400"/>
            <a:ext cx="324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cs typeface="Arial" panose="020B0604020202020204" pitchFamily="34" charset="0"/>
              </a:rPr>
              <a:t>Likelihood</a:t>
            </a:r>
            <a:r>
              <a:rPr lang="en-US" dirty="0" smtClean="0">
                <a:cs typeface="Arial" panose="020B0604020202020204" pitchFamily="34" charset="0"/>
              </a:rPr>
              <a:t> can be specified as</a:t>
            </a:r>
            <a:endParaRPr lang="en-US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73210" y="3151921"/>
                <a:ext cx="590399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1600" dirty="0"/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10" y="3151921"/>
                <a:ext cx="5903990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600" y="2963081"/>
                <a:ext cx="18145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63081"/>
                <a:ext cx="1814536" cy="338554"/>
              </a:xfrm>
              <a:prstGeom prst="rect">
                <a:avLst/>
              </a:prstGeom>
              <a:blipFill>
                <a:blip r:embed="rId4"/>
                <a:stretch>
                  <a:fillRect l="-167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6545" y="3988150"/>
                <a:ext cx="4303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cs typeface="Arial" panose="020B0604020202020204" pitchFamily="34" charset="0"/>
                  </a:rPr>
                  <a:t>Prior </a:t>
                </a:r>
                <a:r>
                  <a:rPr lang="en-US" dirty="0" smtClean="0">
                    <a:cs typeface="Arial" panose="020B0604020202020204" pitchFamily="34" charset="0"/>
                  </a:rPr>
                  <a:t>on parameter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 can be specified as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5" y="3988150"/>
                <a:ext cx="4303229" cy="369332"/>
              </a:xfrm>
              <a:prstGeom prst="rect">
                <a:avLst/>
              </a:prstGeom>
              <a:blipFill>
                <a:blip r:embed="rId5"/>
                <a:stretch>
                  <a:fillRect l="-992" t="-8197" r="-70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81631" y="4300802"/>
                <a:ext cx="3979936" cy="720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√2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1" y="4300802"/>
                <a:ext cx="3979936" cy="720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9600" y="5890480"/>
                <a:ext cx="6927537" cy="738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 smtClean="0">
                    <a:solidFill>
                      <a:srgbClr val="3333FF"/>
                    </a:solidFill>
                  </a:rPr>
                  <a:t>With the fixed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quantifying our belief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is close to 0.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 smtClean="0">
                    <a:solidFill>
                      <a:srgbClr val="3333FF"/>
                    </a:solidFill>
                  </a:rPr>
                  <a:t>For simple case,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90480"/>
                <a:ext cx="6927537" cy="738920"/>
              </a:xfrm>
              <a:prstGeom prst="rect">
                <a:avLst/>
              </a:prstGeom>
              <a:blipFill>
                <a:blip r:embed="rId7"/>
                <a:stretch>
                  <a:fillRect l="-528" t="-163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181631" y="5095000"/>
                <a:ext cx="460016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√2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1" y="5095000"/>
                <a:ext cx="4600169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09600" y="4900130"/>
                <a:ext cx="19239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900130"/>
                <a:ext cx="1923925" cy="338554"/>
              </a:xfrm>
              <a:prstGeom prst="rect">
                <a:avLst/>
              </a:prstGeom>
              <a:blipFill>
                <a:blip r:embed="rId9"/>
                <a:stretch>
                  <a:fillRect l="-158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14400" y="1066800"/>
                <a:ext cx="3976152" cy="596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066800"/>
                <a:ext cx="3976152" cy="596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31275" y="1637686"/>
                <a:ext cx="25182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1637686"/>
                <a:ext cx="2518253" cy="338554"/>
              </a:xfrm>
              <a:prstGeom prst="rect">
                <a:avLst/>
              </a:prstGeom>
              <a:blipFill>
                <a:blip r:embed="rId11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26243" y="2057400"/>
            <a:ext cx="8765357" cy="182753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6243" y="4019998"/>
            <a:ext cx="8765357" cy="2609401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725217"/>
            <a:ext cx="1560581" cy="12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838200"/>
            <a:ext cx="83058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We need to compute </a:t>
            </a:r>
            <a:r>
              <a:rPr lang="en-US" b="1" dirty="0" smtClean="0">
                <a:cs typeface="Arial" panose="020B0604020202020204" pitchFamily="34" charset="0"/>
              </a:rPr>
              <a:t>the posterior</a:t>
            </a:r>
            <a:r>
              <a:rPr lang="en-US" dirty="0" smtClean="0">
                <a:cs typeface="Arial" panose="020B0604020202020204" pitchFamily="34" charset="0"/>
              </a:rPr>
              <a:t>:</a:t>
            </a:r>
          </a:p>
          <a:p>
            <a:endParaRPr lang="en-US" sz="1600" b="0" dirty="0" smtClean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1319831"/>
                <a:ext cx="1185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19831"/>
                <a:ext cx="118570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47800" y="1319831"/>
                <a:ext cx="6446508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dirty="0" smtClean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00B05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nary>
                        <m:naryPr>
                          <m:chr m:val="∏"/>
                          <m:ctrlPr>
                            <a:rPr lang="en-US" altLang="ko-KR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√2</m:t>
                              </m:r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319831"/>
                <a:ext cx="6446508" cy="1125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1000" y="2740057"/>
                <a:ext cx="8098051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√2</m:t>
                              </m:r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6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40057"/>
                <a:ext cx="8098051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00" y="3886200"/>
                <a:ext cx="8305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cs typeface="Arial" panose="020B0604020202020204" pitchFamily="34" charset="0"/>
                  </a:rPr>
                  <a:t>The </a:t>
                </a:r>
                <a:r>
                  <a:rPr lang="en-US" b="1" dirty="0" smtClean="0">
                    <a:cs typeface="Arial" panose="020B0604020202020204" pitchFamily="34" charset="0"/>
                  </a:rPr>
                  <a:t>MAP </a:t>
                </a:r>
                <a:r>
                  <a:rPr lang="en-US" dirty="0" smtClean="0">
                    <a:cs typeface="Arial" panose="020B0604020202020204" pitchFamily="34" charset="0"/>
                  </a:rPr>
                  <a:t>estimate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 is then </a:t>
                </a:r>
                <a:r>
                  <a:rPr lang="en-US" dirty="0" smtClean="0">
                    <a:cs typeface="Arial" panose="020B0604020202020204" pitchFamily="34" charset="0"/>
                  </a:rPr>
                  <a:t>simply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86200"/>
                <a:ext cx="8305800" cy="276999"/>
              </a:xfrm>
              <a:prstGeom prst="rect">
                <a:avLst/>
              </a:prstGeom>
              <a:blipFill>
                <a:blip r:embed="rId5"/>
                <a:stretch>
                  <a:fillRect l="-1615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46750" y="4346962"/>
                <a:ext cx="2529347" cy="454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fName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50" y="4346962"/>
                <a:ext cx="2529347" cy="454612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60848" y="5266773"/>
                <a:ext cx="681192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sSubSup>
                        <m:sSubSupPr>
                          <m:ctrlPr>
                            <a:rPr lang="en-US" altLang="ko-KR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8" y="5266773"/>
                <a:ext cx="6811929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 with Gaussian Prior (Ridge Logistic Regression)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321" y="776861"/>
            <a:ext cx="8765357" cy="18901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549125" y="4871912"/>
                <a:ext cx="2676502" cy="454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25" y="4871912"/>
                <a:ext cx="2676502" cy="454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876097" y="6144934"/>
            <a:ext cx="255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Data fitness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718912" y="6144934"/>
            <a:ext cx="4495800" cy="0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5200" y="6144934"/>
            <a:ext cx="1057577" cy="0"/>
          </a:xfrm>
          <a:prstGeom prst="line">
            <a:avLst/>
          </a:prstGeom>
          <a:ln w="19050">
            <a:solidFill>
              <a:srgbClr val="333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14712" y="6140868"/>
            <a:ext cx="13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33FF"/>
                </a:solidFill>
              </a:rPr>
              <a:t>complexity</a:t>
            </a:r>
            <a:endParaRPr 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49764" y="2483308"/>
                <a:ext cx="4000967" cy="326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dirty="0"/>
                                <m:t> 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64" y="2483308"/>
                <a:ext cx="4000967" cy="326051"/>
              </a:xfrm>
              <a:prstGeom prst="rect">
                <a:avLst/>
              </a:prstGeom>
              <a:blipFill>
                <a:blip r:embed="rId2"/>
                <a:stretch>
                  <a:fillRect l="-762" b="-20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762000"/>
            <a:ext cx="83058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We have a logistic regression model :</a:t>
            </a:r>
          </a:p>
          <a:p>
            <a:endParaRPr lang="en-US" sz="1600" b="0" dirty="0" smtClean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243" y="2057400"/>
            <a:ext cx="324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cs typeface="Arial" panose="020B0604020202020204" pitchFamily="34" charset="0"/>
              </a:rPr>
              <a:t>Likelihood</a:t>
            </a:r>
            <a:r>
              <a:rPr lang="en-US" dirty="0" smtClean="0">
                <a:cs typeface="Arial" panose="020B0604020202020204" pitchFamily="34" charset="0"/>
              </a:rPr>
              <a:t> can be specified as</a:t>
            </a:r>
            <a:endParaRPr lang="en-US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73210" y="3151921"/>
                <a:ext cx="590399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1600" dirty="0"/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10" y="3151921"/>
                <a:ext cx="5903990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600" y="2963081"/>
                <a:ext cx="18145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63081"/>
                <a:ext cx="1814536" cy="338554"/>
              </a:xfrm>
              <a:prstGeom prst="rect">
                <a:avLst/>
              </a:prstGeom>
              <a:blipFill>
                <a:blip r:embed="rId4"/>
                <a:stretch>
                  <a:fillRect l="-167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14400" y="1066800"/>
                <a:ext cx="3976152" cy="596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066800"/>
                <a:ext cx="3976152" cy="596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31275" y="1637686"/>
                <a:ext cx="25182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1637686"/>
                <a:ext cx="2518253" cy="338554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26243" y="2057400"/>
            <a:ext cx="8765357" cy="182753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6243" y="4019998"/>
            <a:ext cx="8765357" cy="2609401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725217"/>
            <a:ext cx="1560581" cy="12796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 with Laplace Prior (Lasso Logistic Regression)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26243" y="4100299"/>
                <a:ext cx="57466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>
                    <a:cs typeface="Arial" panose="020B0604020202020204" pitchFamily="34" charset="0"/>
                  </a:rPr>
                  <a:t>Prior </a:t>
                </a:r>
                <a:r>
                  <a:rPr lang="en-US" dirty="0" smtClean="0">
                    <a:cs typeface="Arial" panose="020B0604020202020204" pitchFamily="34" charset="0"/>
                  </a:rPr>
                  <a:t>on parameter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 can be specified using Laplacian as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3" y="4100299"/>
                <a:ext cx="5746638" cy="369332"/>
              </a:xfrm>
              <a:prstGeom prst="rect">
                <a:avLst/>
              </a:prstGeom>
              <a:blipFill>
                <a:blip r:embed="rId8"/>
                <a:stretch>
                  <a:fillRect l="-636" t="-10000" r="-95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81631" y="4386837"/>
                <a:ext cx="2468368" cy="565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1" y="4386837"/>
                <a:ext cx="2468368" cy="5654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9600" y="5938441"/>
                <a:ext cx="6986849" cy="690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 smtClean="0">
                    <a:solidFill>
                      <a:srgbClr val="3333FF"/>
                    </a:solidFill>
                  </a:rPr>
                  <a:t>With the fixed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quantifying our belief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is close to 0.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 smtClean="0">
                    <a:solidFill>
                      <a:srgbClr val="3333FF"/>
                    </a:solidFill>
                  </a:rPr>
                  <a:t>For simple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>
                    <a:solidFill>
                      <a:srgbClr val="3333FF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938441"/>
                <a:ext cx="6986849" cy="690958"/>
              </a:xfrm>
              <a:prstGeom prst="rect">
                <a:avLst/>
              </a:prstGeom>
              <a:blipFill>
                <a:blip r:embed="rId10"/>
                <a:stretch>
                  <a:fillRect l="-524" t="-3540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81631" y="5142961"/>
                <a:ext cx="2657651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1" y="5142961"/>
                <a:ext cx="2657651" cy="792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09600" y="4948091"/>
                <a:ext cx="19239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948091"/>
                <a:ext cx="1923925" cy="338554"/>
              </a:xfrm>
              <a:prstGeom prst="rect">
                <a:avLst/>
              </a:prstGeom>
              <a:blipFill>
                <a:blip r:embed="rId12"/>
                <a:stretch>
                  <a:fillRect l="-158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0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838200"/>
            <a:ext cx="83058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We need to compute </a:t>
            </a:r>
            <a:r>
              <a:rPr lang="en-US" b="1" dirty="0" smtClean="0">
                <a:cs typeface="Arial" panose="020B0604020202020204" pitchFamily="34" charset="0"/>
              </a:rPr>
              <a:t>the posterior</a:t>
            </a:r>
            <a:r>
              <a:rPr lang="en-US" dirty="0" smtClean="0">
                <a:cs typeface="Arial" panose="020B0604020202020204" pitchFamily="34" charset="0"/>
              </a:rPr>
              <a:t>:</a:t>
            </a:r>
          </a:p>
          <a:p>
            <a:endParaRPr lang="en-US" sz="1600" b="0" dirty="0" smtClean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6756" y="2713680"/>
                <a:ext cx="7807587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ko-KR" sz="16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ko-KR" sz="16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6" y="2713680"/>
                <a:ext cx="7807587" cy="7923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00" y="3886200"/>
                <a:ext cx="8305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cs typeface="Arial" panose="020B0604020202020204" pitchFamily="34" charset="0"/>
                  </a:rPr>
                  <a:t>The </a:t>
                </a:r>
                <a:r>
                  <a:rPr lang="en-US" b="1" dirty="0" smtClean="0">
                    <a:cs typeface="Arial" panose="020B0604020202020204" pitchFamily="34" charset="0"/>
                  </a:rPr>
                  <a:t>MAP </a:t>
                </a:r>
                <a:r>
                  <a:rPr lang="en-US" dirty="0" smtClean="0">
                    <a:cs typeface="Arial" panose="020B0604020202020204" pitchFamily="34" charset="0"/>
                  </a:rPr>
                  <a:t>estimate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 is then </a:t>
                </a:r>
                <a:r>
                  <a:rPr lang="en-US" dirty="0" smtClean="0">
                    <a:cs typeface="Arial" panose="020B0604020202020204" pitchFamily="34" charset="0"/>
                  </a:rPr>
                  <a:t>simply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86200"/>
                <a:ext cx="8305800" cy="276999"/>
              </a:xfrm>
              <a:prstGeom prst="rect">
                <a:avLst/>
              </a:prstGeom>
              <a:blipFill>
                <a:blip r:embed="rId3"/>
                <a:stretch>
                  <a:fillRect l="-1615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46750" y="4346962"/>
                <a:ext cx="2529347" cy="454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fName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750" y="4346962"/>
                <a:ext cx="2529347" cy="454612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60848" y="5266773"/>
                <a:ext cx="702076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48" y="5266773"/>
                <a:ext cx="7020768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89321" y="776861"/>
            <a:ext cx="8765357" cy="18901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549125" y="4871912"/>
                <a:ext cx="2676502" cy="454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125" y="4871912"/>
                <a:ext cx="2676502" cy="454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 with Laplace Prior (Lasso Logistic Regression)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1000" y="1324230"/>
                <a:ext cx="1185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24230"/>
                <a:ext cx="118570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7800" y="1324230"/>
                <a:ext cx="6045501" cy="1156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ko-KR" dirty="0" smtClean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00B05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nary>
                        <m:naryPr>
                          <m:chr m:val="∏"/>
                          <m:ctrlPr>
                            <a:rPr lang="en-US" altLang="ko-KR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324230"/>
                <a:ext cx="6045501" cy="11568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876097" y="6144934"/>
            <a:ext cx="255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Data fitness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18912" y="6144934"/>
            <a:ext cx="4495800" cy="0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15200" y="6144934"/>
            <a:ext cx="1057577" cy="0"/>
          </a:xfrm>
          <a:prstGeom prst="line">
            <a:avLst/>
          </a:prstGeom>
          <a:ln w="19050">
            <a:solidFill>
              <a:srgbClr val="333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15200" y="6144934"/>
            <a:ext cx="131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33FF"/>
                </a:solidFill>
              </a:rPr>
              <a:t>Complexity</a:t>
            </a:r>
          </a:p>
          <a:p>
            <a:pPr algn="ctr"/>
            <a:r>
              <a:rPr lang="en-US" dirty="0" smtClean="0">
                <a:solidFill>
                  <a:srgbClr val="3333FF"/>
                </a:solidFill>
              </a:rPr>
              <a:t>(sparsity)</a:t>
            </a:r>
            <a:endParaRPr 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 with Gaussian Prior (Ridge Logistic Regression)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0" y="3124200"/>
            <a:ext cx="9144000" cy="6096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Jupyter Demo Simulation</a:t>
            </a:r>
          </a:p>
        </p:txBody>
      </p:sp>
    </p:spTree>
    <p:extLst>
      <p:ext uri="{BB962C8B-B14F-4D97-AF65-F5344CB8AC3E}">
        <p14:creationId xmlns:p14="http://schemas.microsoft.com/office/powerpoint/2010/main" val="29368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6200" y="2743200"/>
            <a:ext cx="170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Neural Network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9" y="1244743"/>
            <a:ext cx="3882398" cy="190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7835" y="3015619"/>
            <a:ext cx="2028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1200" dirty="0">
                <a:solidFill>
                  <a:prstClr val="black"/>
                </a:solidFill>
              </a:rPr>
              <a:t>&lt;http://www.holehouse.org&gt;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8024" y="181896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1600" b="1" dirty="0" smtClean="0">
                <a:solidFill>
                  <a:srgbClr val="0404BC"/>
                </a:solidFill>
              </a:rPr>
              <a:t>Dendrite</a:t>
            </a:r>
            <a:r>
              <a:rPr lang="en-US" altLang="ko-KR" sz="1600" dirty="0">
                <a:solidFill>
                  <a:prstClr val="black"/>
                </a:solidFill>
              </a:rPr>
              <a:t>: receive signal from multiple neurons</a:t>
            </a:r>
          </a:p>
          <a:p>
            <a:pPr defTabSz="457200" latinLnBrk="0"/>
            <a:r>
              <a:rPr lang="en-US" altLang="ko-KR" sz="1600" b="1" dirty="0" smtClean="0">
                <a:solidFill>
                  <a:srgbClr val="0404BC"/>
                </a:solidFill>
              </a:rPr>
              <a:t>Cell </a:t>
            </a:r>
            <a:r>
              <a:rPr lang="en-US" altLang="ko-KR" sz="1600" b="1" dirty="0">
                <a:solidFill>
                  <a:srgbClr val="0404BC"/>
                </a:solidFill>
              </a:rPr>
              <a:t>body</a:t>
            </a:r>
            <a:r>
              <a:rPr lang="en-US" altLang="ko-KR" sz="1600" dirty="0">
                <a:solidFill>
                  <a:prstClr val="black"/>
                </a:solidFill>
              </a:rPr>
              <a:t>: Process signal</a:t>
            </a:r>
          </a:p>
          <a:p>
            <a:pPr defTabSz="457200" latinLnBrk="0"/>
            <a:r>
              <a:rPr lang="en-US" altLang="ko-KR" sz="1600" b="1" dirty="0">
                <a:solidFill>
                  <a:srgbClr val="0404BC"/>
                </a:solidFill>
              </a:rPr>
              <a:t>       Axon</a:t>
            </a:r>
            <a:r>
              <a:rPr lang="en-US" altLang="ko-KR" sz="1600" dirty="0">
                <a:solidFill>
                  <a:prstClr val="black"/>
                </a:solidFill>
              </a:rPr>
              <a:t>: Send signal to other neuron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12651" y="4160854"/>
            <a:ext cx="525517" cy="525518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612827" y="4991172"/>
                <a:ext cx="525517" cy="52551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7" y="4991172"/>
                <a:ext cx="525517" cy="525518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623337" y="5805264"/>
                <a:ext cx="525517" cy="52551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37" y="5805264"/>
                <a:ext cx="525517" cy="525518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115054" y="5001683"/>
                <a:ext cx="525517" cy="52551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54" y="5001683"/>
                <a:ext cx="525517" cy="525518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endCxn id="14" idx="1"/>
          </p:cNvCxnSpPr>
          <p:nvPr/>
        </p:nvCxnSpPr>
        <p:spPr>
          <a:xfrm>
            <a:off x="1138345" y="4423613"/>
            <a:ext cx="1053669" cy="65503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4" idx="2"/>
          </p:cNvCxnSpPr>
          <p:nvPr/>
        </p:nvCxnSpPr>
        <p:spPr>
          <a:xfrm>
            <a:off x="1148854" y="5264442"/>
            <a:ext cx="9662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3"/>
          </p:cNvCxnSpPr>
          <p:nvPr/>
        </p:nvCxnSpPr>
        <p:spPr>
          <a:xfrm flipV="1">
            <a:off x="1148854" y="5450241"/>
            <a:ext cx="1043160" cy="64305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40571" y="5264442"/>
            <a:ext cx="9662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9512" y="752796"/>
            <a:ext cx="96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b="1" dirty="0"/>
              <a:t>Neuron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8635" y="4242574"/>
                <a:ext cx="72981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 latinLnBrk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  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</a:rPr>
                  <a:t>= 1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5" y="4242574"/>
                <a:ext cx="729815" cy="338554"/>
              </a:xfrm>
              <a:prstGeom prst="rect">
                <a:avLst/>
              </a:prstGeom>
              <a:blipFill rotWithShape="1">
                <a:blip r:embed="rId6"/>
                <a:stretch>
                  <a:fillRect t="-5455" r="-3333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621503" y="1339864"/>
            <a:ext cx="331025" cy="288032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95562" y="2181915"/>
            <a:ext cx="485773" cy="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39552" y="2756228"/>
            <a:ext cx="392187" cy="24605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-425330" y="1867595"/>
            <a:ext cx="14079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information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6976" y="3581115"/>
            <a:ext cx="85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b="1" dirty="0" smtClean="0"/>
              <a:t>Logistic regression mimics the functionality of a single neuron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203848" y="4002299"/>
                <a:ext cx="4088540" cy="596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002299"/>
                <a:ext cx="4088540" cy="596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050022" y="4713498"/>
            <a:ext cx="2331978" cy="1763502"/>
            <a:chOff x="5521519" y="3632004"/>
            <a:chExt cx="3331437" cy="267841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992" y="3632004"/>
              <a:ext cx="3236964" cy="2424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 rot="16200000">
                  <a:off x="5173352" y="4658533"/>
                  <a:ext cx="1067531" cy="3711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29" name="Rectangle 10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73352" y="4658533"/>
                  <a:ext cx="1067531" cy="371198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7391" r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6990329" y="5913962"/>
                  <a:ext cx="677217" cy="39645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30" name="Rectangle 10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29" y="5913962"/>
                  <a:ext cx="677217" cy="39645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5128" b="-46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2614597" y="5661248"/>
            <a:ext cx="2567003" cy="783804"/>
            <a:chOff x="5478988" y="4078013"/>
            <a:chExt cx="2567003" cy="783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5478988" y="4078013"/>
                  <a:ext cx="1399422" cy="7838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US" altLang="ko-KR" sz="1600" dirty="0">
                      <a:solidFill>
                        <a:prstClr val="black"/>
                      </a:solidFill>
                    </a:rPr>
                    <a:t>,</a:t>
                  </a:r>
                  <a:endParaRPr lang="ko-KR" alt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988" y="4078013"/>
                  <a:ext cx="1399422" cy="783804"/>
                </a:xfrm>
                <a:prstGeom prst="rect">
                  <a:avLst/>
                </a:prstGeom>
                <a:blipFill>
                  <a:blip r:embed="rId13"/>
                  <a:stretch>
                    <a:fillRect r="-1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6894522" y="4078013"/>
                  <a:ext cx="1151469" cy="7412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  </m:t>
                                    </m:r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  </m:t>
                                    </m:r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  </m:t>
                                    </m:r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522" y="4078013"/>
                  <a:ext cx="1151469" cy="74122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 rot="1955583">
                <a:off x="1453981" y="4396462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583">
                <a:off x="1453981" y="4396462"/>
                <a:ext cx="609719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255067" y="4887877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67" y="4887877"/>
                <a:ext cx="609719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 rot="19692647">
                <a:off x="1313661" y="5413733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92647">
                <a:off x="1313661" y="5413733"/>
                <a:ext cx="609719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6976" y="776861"/>
            <a:ext cx="8919519" cy="2721254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6976" y="3630544"/>
            <a:ext cx="8919520" cy="3075055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3111276"/>
            <a:ext cx="9144001" cy="3195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1307" y="683972"/>
            <a:ext cx="788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Classification with logistic regression</a:t>
            </a:r>
            <a:endParaRPr lang="ko-KR" altLang="en-US" b="1" dirty="0"/>
          </a:p>
        </p:txBody>
      </p:sp>
      <p:grpSp>
        <p:nvGrpSpPr>
          <p:cNvPr id="297" name="Group 296"/>
          <p:cNvGrpSpPr/>
          <p:nvPr/>
        </p:nvGrpSpPr>
        <p:grpSpPr>
          <a:xfrm>
            <a:off x="6516217" y="1066800"/>
            <a:ext cx="2336654" cy="1763502"/>
            <a:chOff x="5514841" y="3632004"/>
            <a:chExt cx="3338115" cy="2678417"/>
          </a:xfrm>
        </p:grpSpPr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992" y="3632004"/>
              <a:ext cx="3236964" cy="2424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Rectangle 298"/>
                <p:cNvSpPr/>
                <p:nvPr/>
              </p:nvSpPr>
              <p:spPr>
                <a:xfrm rot="16200000">
                  <a:off x="5166674" y="4658533"/>
                  <a:ext cx="1067531" cy="3711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Rectangle 2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166674" y="4658533"/>
                  <a:ext cx="1067531" cy="37119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7391" r="-372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6990329" y="5913962"/>
                  <a:ext cx="677217" cy="39645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30" name="Rectangle 10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0329" y="5913962"/>
                  <a:ext cx="677217" cy="39645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5128" b="-46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769347" y="1167780"/>
                <a:ext cx="884502" cy="673871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ko-KR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347" y="1167780"/>
                <a:ext cx="884502" cy="6738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/>
              <p:cNvSpPr/>
              <p:nvPr/>
            </p:nvSpPr>
            <p:spPr>
              <a:xfrm>
                <a:off x="6884845" y="1809984"/>
                <a:ext cx="884502" cy="673871"/>
              </a:xfrm>
              <a:prstGeom prst="rect">
                <a:avLst/>
              </a:prstGeom>
              <a:solidFill>
                <a:srgbClr val="0326FB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1" i="1" smtClean="0">
                          <a:solidFill>
                            <a:srgbClr val="0326FB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ko-KR" altLang="en-US" sz="2200" b="1" dirty="0">
                  <a:solidFill>
                    <a:srgbClr val="0326FB"/>
                  </a:solidFill>
                </a:endParaRPr>
              </a:p>
            </p:txBody>
          </p:sp>
        </mc:Choice>
        <mc:Fallback xmlns=""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45" y="1809984"/>
                <a:ext cx="884502" cy="673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21587" y="3981495"/>
            <a:ext cx="2524747" cy="1891985"/>
            <a:chOff x="3404844" y="2600351"/>
            <a:chExt cx="2524747" cy="1891985"/>
          </a:xfrm>
        </p:grpSpPr>
        <p:grpSp>
          <p:nvGrpSpPr>
            <p:cNvPr id="304" name="Group 303"/>
            <p:cNvGrpSpPr/>
            <p:nvPr/>
          </p:nvGrpSpPr>
          <p:grpSpPr>
            <a:xfrm>
              <a:off x="3404844" y="2600351"/>
              <a:ext cx="1968654" cy="1891985"/>
              <a:chOff x="209857" y="1078785"/>
              <a:chExt cx="1968654" cy="1891985"/>
            </a:xfrm>
          </p:grpSpPr>
          <p:cxnSp>
            <p:nvCxnSpPr>
              <p:cNvPr id="305" name="Straight Arrow Connector 304"/>
              <p:cNvCxnSpPr/>
              <p:nvPr/>
            </p:nvCxnSpPr>
            <p:spPr>
              <a:xfrm flipV="1">
                <a:off x="336994" y="1355911"/>
                <a:ext cx="0" cy="160761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/>
              <p:nvPr/>
            </p:nvCxnSpPr>
            <p:spPr>
              <a:xfrm>
                <a:off x="271502" y="2859409"/>
                <a:ext cx="159110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9" name="Oval 308"/>
              <p:cNvSpPr/>
              <p:nvPr/>
            </p:nvSpPr>
            <p:spPr>
              <a:xfrm>
                <a:off x="537326" y="2405441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649050" y="2526221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760774" y="2563704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830120" y="245541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997706" y="252413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947622" y="2651165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604746" y="2018202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662536" y="2355463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649050" y="2276332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400560" y="2032692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552738" y="2109741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502653" y="2236767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1113282" y="2651165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1201890" y="2565786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1350214" y="261159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425600" y="1959808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Oval 324"/>
              <p:cNvSpPr/>
              <p:nvPr/>
            </p:nvSpPr>
            <p:spPr>
              <a:xfrm>
                <a:off x="510354" y="1843193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662532" y="1920242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662536" y="1795298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1142143" y="246790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1315541" y="2465827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1467718" y="2492903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31" name="Group 330"/>
              <p:cNvGrpSpPr/>
              <p:nvPr/>
            </p:nvGrpSpPr>
            <p:grpSpPr>
              <a:xfrm rot="18905604">
                <a:off x="1005091" y="1868436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94" name="Straight Connector 39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2" name="Group 331"/>
              <p:cNvGrpSpPr/>
              <p:nvPr/>
            </p:nvGrpSpPr>
            <p:grpSpPr>
              <a:xfrm rot="18905604">
                <a:off x="1116815" y="1989215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92" name="Straight Connector 39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oup 332"/>
              <p:cNvGrpSpPr/>
              <p:nvPr/>
            </p:nvGrpSpPr>
            <p:grpSpPr>
              <a:xfrm rot="18905604">
                <a:off x="817956" y="1688942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90" name="Straight Connector 38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4" name="Group 333"/>
              <p:cNvGrpSpPr/>
              <p:nvPr/>
            </p:nvGrpSpPr>
            <p:grpSpPr>
              <a:xfrm rot="18905604">
                <a:off x="994938" y="2101740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88" name="Straight Connector 38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5" name="Group 334"/>
              <p:cNvGrpSpPr/>
              <p:nvPr/>
            </p:nvGrpSpPr>
            <p:grpSpPr>
              <a:xfrm rot="18905604">
                <a:off x="1228538" y="2109994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86" name="Straight Connector 38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Group 335"/>
              <p:cNvGrpSpPr/>
              <p:nvPr/>
            </p:nvGrpSpPr>
            <p:grpSpPr>
              <a:xfrm rot="18905604">
                <a:off x="832296" y="2034619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84" name="Straight Connector 38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Group 336"/>
              <p:cNvGrpSpPr/>
              <p:nvPr/>
            </p:nvGrpSpPr>
            <p:grpSpPr>
              <a:xfrm rot="18905604">
                <a:off x="802312" y="2218356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82" name="Straight Connector 38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Group 337"/>
              <p:cNvGrpSpPr/>
              <p:nvPr/>
            </p:nvGrpSpPr>
            <p:grpSpPr>
              <a:xfrm rot="18905604">
                <a:off x="920100" y="2290754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80" name="Straight Connector 37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Group 338"/>
              <p:cNvGrpSpPr/>
              <p:nvPr/>
            </p:nvGrpSpPr>
            <p:grpSpPr>
              <a:xfrm rot="18905604">
                <a:off x="1051035" y="2290058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78" name="Straight Connector 37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0" name="Group 339"/>
              <p:cNvGrpSpPr/>
              <p:nvPr/>
            </p:nvGrpSpPr>
            <p:grpSpPr>
              <a:xfrm rot="18905604">
                <a:off x="836985" y="1893621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76" name="Straight Connector 37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1" name="Group 340"/>
              <p:cNvGrpSpPr/>
              <p:nvPr/>
            </p:nvGrpSpPr>
            <p:grpSpPr>
              <a:xfrm rot="18905604">
                <a:off x="1338051" y="2233794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74" name="Straight Connector 37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2" name="Group 341"/>
              <p:cNvGrpSpPr/>
              <p:nvPr/>
            </p:nvGrpSpPr>
            <p:grpSpPr>
              <a:xfrm rot="18905604">
                <a:off x="1174706" y="2233794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3" name="Group 342"/>
              <p:cNvGrpSpPr/>
              <p:nvPr/>
            </p:nvGrpSpPr>
            <p:grpSpPr>
              <a:xfrm rot="18905604">
                <a:off x="1446727" y="2226443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Group 343"/>
              <p:cNvGrpSpPr/>
              <p:nvPr/>
            </p:nvGrpSpPr>
            <p:grpSpPr>
              <a:xfrm rot="18905604">
                <a:off x="1361735" y="2037187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68" name="Straight Connector 36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5" name="TextBox 344"/>
                  <p:cNvSpPr txBox="1"/>
                  <p:nvPr/>
                </p:nvSpPr>
                <p:spPr>
                  <a:xfrm>
                    <a:off x="1862602" y="2678069"/>
                    <a:ext cx="315909" cy="292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6" name="TextBox 7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2602" y="2678069"/>
                    <a:ext cx="315909" cy="292701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r="-15385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6" name="TextBox 345"/>
                  <p:cNvSpPr txBox="1"/>
                  <p:nvPr/>
                </p:nvSpPr>
                <p:spPr>
                  <a:xfrm>
                    <a:off x="209857" y="1078785"/>
                    <a:ext cx="315909" cy="292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7" name="TextBox 7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57" y="1078785"/>
                    <a:ext cx="315909" cy="292701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r="-17308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7" name="Oval 346"/>
              <p:cNvSpPr/>
              <p:nvPr/>
            </p:nvSpPr>
            <p:spPr>
              <a:xfrm>
                <a:off x="1357543" y="160344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1371925" y="1734915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1223547" y="1763110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1091383" y="1739322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1191614" y="1603689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1275341" y="1670114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Oval 352"/>
              <p:cNvSpPr/>
              <p:nvPr/>
            </p:nvSpPr>
            <p:spPr>
              <a:xfrm>
                <a:off x="1453238" y="1682580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Oval 353"/>
              <p:cNvSpPr/>
              <p:nvPr/>
            </p:nvSpPr>
            <p:spPr>
              <a:xfrm>
                <a:off x="1423686" y="1838947"/>
                <a:ext cx="69346" cy="79131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5" name="Group 354"/>
              <p:cNvGrpSpPr/>
              <p:nvPr/>
            </p:nvGrpSpPr>
            <p:grpSpPr>
              <a:xfrm rot="18905604">
                <a:off x="889451" y="1549391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6" name="Group 355"/>
              <p:cNvGrpSpPr/>
              <p:nvPr/>
            </p:nvGrpSpPr>
            <p:grpSpPr>
              <a:xfrm rot="18905604">
                <a:off x="1650898" y="2061066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oup 356"/>
              <p:cNvGrpSpPr/>
              <p:nvPr/>
            </p:nvGrpSpPr>
            <p:grpSpPr>
              <a:xfrm rot="18905604">
                <a:off x="1691636" y="1885228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62" name="Straight Connector 36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8" name="Group 357"/>
              <p:cNvGrpSpPr/>
              <p:nvPr/>
            </p:nvGrpSpPr>
            <p:grpSpPr>
              <a:xfrm rot="18905604">
                <a:off x="1494126" y="2094243"/>
                <a:ext cx="124961" cy="124770"/>
                <a:chOff x="4103826" y="3302350"/>
                <a:chExt cx="402674" cy="369332"/>
              </a:xfrm>
            </p:grpSpPr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9" name="Straight Connector 358"/>
              <p:cNvCxnSpPr>
                <a:endCxn id="345" idx="1"/>
              </p:cNvCxnSpPr>
              <p:nvPr/>
            </p:nvCxnSpPr>
            <p:spPr>
              <a:xfrm>
                <a:off x="290329" y="1512579"/>
                <a:ext cx="1572273" cy="1311841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829225" y="3846416"/>
                  <a:ext cx="11003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225" y="3846416"/>
                  <a:ext cx="110036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Rectangle 395"/>
              <p:cNvSpPr/>
              <p:nvPr/>
            </p:nvSpPr>
            <p:spPr>
              <a:xfrm>
                <a:off x="3085468" y="5956522"/>
                <a:ext cx="3217907" cy="338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 latinLnBrk="0"/>
                <a:r>
                  <a:rPr lang="en-US" altLang="ko-KR" sz="1400" dirty="0" smtClean="0">
                    <a:solidFill>
                      <a:prstClr val="black"/>
                    </a:solidFill>
                  </a:rPr>
                  <a:t>e.g.,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prstClr val="black"/>
                        </a:solidFill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6" name="Rectangle 3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468" y="5956522"/>
                <a:ext cx="3217907" cy="338491"/>
              </a:xfrm>
              <a:prstGeom prst="rect">
                <a:avLst/>
              </a:prstGeom>
              <a:blipFill>
                <a:blip r:embed="rId18"/>
                <a:stretch>
                  <a:fillRect l="-568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7" name="TextBox 396"/>
          <p:cNvSpPr txBox="1"/>
          <p:nvPr/>
        </p:nvSpPr>
        <p:spPr>
          <a:xfrm>
            <a:off x="2915816" y="5373216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b="1" dirty="0">
                <a:solidFill>
                  <a:prstClr val="black"/>
                </a:solidFill>
              </a:rPr>
              <a:t>Use non-linear feature </a:t>
            </a:r>
            <a:r>
              <a:rPr lang="en-US" altLang="ko-KR" b="1" dirty="0" smtClean="0">
                <a:solidFill>
                  <a:prstClr val="black"/>
                </a:solidFill>
              </a:rPr>
              <a:t>mapping</a:t>
            </a:r>
            <a:endParaRPr lang="en-US" altLang="ko-KR" b="1" dirty="0">
              <a:solidFill>
                <a:prstClr val="black"/>
              </a:solidFill>
            </a:endParaRPr>
          </a:p>
        </p:txBody>
      </p:sp>
      <p:sp>
        <p:nvSpPr>
          <p:cNvPr id="402" name="Rectangle 401"/>
          <p:cNvSpPr/>
          <p:nvPr/>
        </p:nvSpPr>
        <p:spPr>
          <a:xfrm>
            <a:off x="2987824" y="3509900"/>
            <a:ext cx="4072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b="1" dirty="0">
                <a:solidFill>
                  <a:prstClr val="black"/>
                </a:solidFill>
              </a:rPr>
              <a:t>Use </a:t>
            </a:r>
            <a:r>
              <a:rPr lang="en-US" altLang="ko-KR" b="1" dirty="0" smtClean="0">
                <a:solidFill>
                  <a:prstClr val="black"/>
                </a:solidFill>
              </a:rPr>
              <a:t>multilayer neural </a:t>
            </a:r>
            <a:r>
              <a:rPr lang="en-US" altLang="ko-KR" b="1" dirty="0">
                <a:solidFill>
                  <a:prstClr val="black"/>
                </a:solidFill>
              </a:rPr>
              <a:t>networks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pic>
        <p:nvPicPr>
          <p:cNvPr id="403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19086"/>
            <a:ext cx="1872208" cy="1102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5496" y="5888702"/>
            <a:ext cx="2355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Linear decision boundary by single logistic regression</a:t>
            </a:r>
            <a:endParaRPr lang="ko-KR" altLang="en-US" sz="15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5496" y="308568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How to obtain non-linear decision boundaries?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16726" y="6357287"/>
            <a:ext cx="445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Use kernel method </a:t>
            </a:r>
            <a:r>
              <a:rPr lang="en-US" altLang="ko-KR" sz="1600" dirty="0" smtClean="0">
                <a:solidFill>
                  <a:srgbClr val="3333FF"/>
                </a:solidFill>
              </a:rPr>
              <a:t>(simplify the computation)</a:t>
            </a:r>
            <a:endParaRPr lang="ko-KR" altLang="en-US" sz="1600" dirty="0">
              <a:solidFill>
                <a:srgbClr val="3333FF"/>
              </a:solidFill>
            </a:endParaRPr>
          </a:p>
        </p:txBody>
      </p:sp>
      <p:sp>
        <p:nvSpPr>
          <p:cNvPr id="163" name="Right Arrow 162"/>
          <p:cNvSpPr/>
          <p:nvPr/>
        </p:nvSpPr>
        <p:spPr>
          <a:xfrm rot="19762094">
            <a:off x="1908164" y="4121766"/>
            <a:ext cx="1154818" cy="480724"/>
          </a:xfrm>
          <a:prstGeom prst="rightArrow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1" name="Right Arrow 410"/>
          <p:cNvSpPr/>
          <p:nvPr/>
        </p:nvSpPr>
        <p:spPr>
          <a:xfrm rot="1846301">
            <a:off x="1890609" y="4890107"/>
            <a:ext cx="1169198" cy="480724"/>
          </a:xfrm>
          <a:prstGeom prst="rightArrow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3977029" y="5636083"/>
                <a:ext cx="1189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57200" latinLnBrk="0"/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𝜙</m:t>
                    </m:r>
                    <m: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: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𝜒</m:t>
                    </m:r>
                    <m:r>
                      <a:rPr lang="ko-KR" altLang="en-US" i="1">
                        <a:solidFill>
                          <a:prstClr val="black"/>
                        </a:solidFill>
                        <a:latin typeface="Cambria Math"/>
                      </a:rPr>
                      <m:t>↦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ℋ</m:t>
                    </m:r>
                  </m:oMath>
                </a14:m>
                <a:r>
                  <a:rPr lang="ko-KR" altLang="en-US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029" y="5636083"/>
                <a:ext cx="1189941" cy="369332"/>
              </a:xfrm>
              <a:prstGeom prst="rect">
                <a:avLst/>
              </a:prstGeom>
              <a:blipFill rotWithShape="1">
                <a:blip r:embed="rId20"/>
                <a:stretch>
                  <a:fillRect l="-102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3" name="Group 412"/>
          <p:cNvGrpSpPr/>
          <p:nvPr/>
        </p:nvGrpSpPr>
        <p:grpSpPr>
          <a:xfrm>
            <a:off x="7308304" y="5373216"/>
            <a:ext cx="1705391" cy="1328157"/>
            <a:chOff x="410894" y="4822846"/>
            <a:chExt cx="2238928" cy="1607614"/>
          </a:xfrm>
        </p:grpSpPr>
        <p:grpSp>
          <p:nvGrpSpPr>
            <p:cNvPr id="414" name="Group 413"/>
            <p:cNvGrpSpPr/>
            <p:nvPr/>
          </p:nvGrpSpPr>
          <p:grpSpPr>
            <a:xfrm>
              <a:off x="410894" y="4822846"/>
              <a:ext cx="2238928" cy="1607614"/>
              <a:chOff x="5403537" y="1276694"/>
              <a:chExt cx="3054074" cy="2028497"/>
            </a:xfrm>
          </p:grpSpPr>
          <p:cxnSp>
            <p:nvCxnSpPr>
              <p:cNvPr id="416" name="Straight Arrow Connector 415"/>
              <p:cNvCxnSpPr/>
              <p:nvPr/>
            </p:nvCxnSpPr>
            <p:spPr>
              <a:xfrm flipV="1">
                <a:off x="6020819" y="1276694"/>
                <a:ext cx="0" cy="20284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/>
              <p:cNvCxnSpPr/>
              <p:nvPr/>
            </p:nvCxnSpPr>
            <p:spPr>
              <a:xfrm>
                <a:off x="5931482" y="3173817"/>
                <a:ext cx="217038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8" name="Oval 417"/>
              <p:cNvSpPr/>
              <p:nvPr/>
            </p:nvSpPr>
            <p:spPr>
              <a:xfrm>
                <a:off x="6294088" y="2600998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Oval 418"/>
              <p:cNvSpPr/>
              <p:nvPr/>
            </p:nvSpPr>
            <p:spPr>
              <a:xfrm>
                <a:off x="6446488" y="2753398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6598888" y="2800695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Oval 420"/>
              <p:cNvSpPr/>
              <p:nvPr/>
            </p:nvSpPr>
            <p:spPr>
              <a:xfrm>
                <a:off x="6693481" y="2664060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6922082" y="2750771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Oval 422"/>
              <p:cNvSpPr/>
              <p:nvPr/>
            </p:nvSpPr>
            <p:spPr>
              <a:xfrm>
                <a:off x="6853763" y="2911053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6386053" y="2112377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Oval 424"/>
              <p:cNvSpPr/>
              <p:nvPr/>
            </p:nvSpPr>
            <p:spPr>
              <a:xfrm>
                <a:off x="6464883" y="2537935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Oval 425"/>
              <p:cNvSpPr/>
              <p:nvPr/>
            </p:nvSpPr>
            <p:spPr>
              <a:xfrm>
                <a:off x="6446488" y="2438087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Oval 426"/>
              <p:cNvSpPr/>
              <p:nvPr/>
            </p:nvSpPr>
            <p:spPr>
              <a:xfrm>
                <a:off x="6107528" y="2130660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Oval 427"/>
              <p:cNvSpPr/>
              <p:nvPr/>
            </p:nvSpPr>
            <p:spPr>
              <a:xfrm>
                <a:off x="6315110" y="2227881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Oval 428"/>
              <p:cNvSpPr/>
              <p:nvPr/>
            </p:nvSpPr>
            <p:spPr>
              <a:xfrm>
                <a:off x="6246791" y="2388163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7079736" y="2911053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200604" y="2803322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7402930" y="2861129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6141684" y="2038695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6257296" y="1891550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6464878" y="1988771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6464883" y="1831116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7119105" y="2679820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7355633" y="2677193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7563215" y="2711357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40" name="Group 439"/>
              <p:cNvGrpSpPr/>
              <p:nvPr/>
            </p:nvGrpSpPr>
            <p:grpSpPr>
              <a:xfrm rot="18905604">
                <a:off x="6932155" y="1923401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502" name="Straight Connector 50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1" name="Group 440"/>
              <p:cNvGrpSpPr/>
              <p:nvPr/>
            </p:nvGrpSpPr>
            <p:grpSpPr>
              <a:xfrm rot="18905604">
                <a:off x="7084555" y="2075801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500" name="Straight Connector 49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Straight Connector 50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2" name="Group 441"/>
              <p:cNvGrpSpPr/>
              <p:nvPr/>
            </p:nvGrpSpPr>
            <p:grpSpPr>
              <a:xfrm rot="18905604">
                <a:off x="6676889" y="1696915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98" name="Straight Connector 49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3" name="Group 442"/>
              <p:cNvGrpSpPr/>
              <p:nvPr/>
            </p:nvGrpSpPr>
            <p:grpSpPr>
              <a:xfrm rot="18905604">
                <a:off x="6918306" y="2217786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96" name="Straight Connector 49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4" name="Group 443"/>
              <p:cNvGrpSpPr/>
              <p:nvPr/>
            </p:nvGrpSpPr>
            <p:grpSpPr>
              <a:xfrm rot="18905604">
                <a:off x="7236955" y="2228201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94" name="Straight Connector 49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5" name="Group 444"/>
              <p:cNvGrpSpPr/>
              <p:nvPr/>
            </p:nvGrpSpPr>
            <p:grpSpPr>
              <a:xfrm rot="18905604">
                <a:off x="6696450" y="2133092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92" name="Straight Connector 49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6" name="Group 445"/>
              <p:cNvGrpSpPr/>
              <p:nvPr/>
            </p:nvGrpSpPr>
            <p:grpSpPr>
              <a:xfrm rot="18905604">
                <a:off x="6655549" y="2364932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90" name="Straight Connector 48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7" name="Group 446"/>
              <p:cNvGrpSpPr/>
              <p:nvPr/>
            </p:nvGrpSpPr>
            <p:grpSpPr>
              <a:xfrm rot="18905604">
                <a:off x="6816221" y="2456285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88" name="Straight Connector 48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447"/>
              <p:cNvGrpSpPr/>
              <p:nvPr/>
            </p:nvGrpSpPr>
            <p:grpSpPr>
              <a:xfrm rot="18905604">
                <a:off x="6994826" y="2455406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86" name="Straight Connector 48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448"/>
              <p:cNvGrpSpPr/>
              <p:nvPr/>
            </p:nvGrpSpPr>
            <p:grpSpPr>
              <a:xfrm rot="18905604">
                <a:off x="6702845" y="1955180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84" name="Straight Connector 48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0" name="Group 449"/>
              <p:cNvGrpSpPr/>
              <p:nvPr/>
            </p:nvGrpSpPr>
            <p:grpSpPr>
              <a:xfrm rot="18905604">
                <a:off x="7386339" y="2384412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1" name="Group 450"/>
              <p:cNvGrpSpPr/>
              <p:nvPr/>
            </p:nvGrpSpPr>
            <p:grpSpPr>
              <a:xfrm rot="18905604">
                <a:off x="7163523" y="2384412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2" name="Group 451"/>
              <p:cNvGrpSpPr/>
              <p:nvPr/>
            </p:nvGrpSpPr>
            <p:grpSpPr>
              <a:xfrm rot="18905604">
                <a:off x="7534581" y="2375137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3" name="Group 452"/>
              <p:cNvGrpSpPr/>
              <p:nvPr/>
            </p:nvGrpSpPr>
            <p:grpSpPr>
              <a:xfrm rot="18905604">
                <a:off x="7418646" y="2136332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4" name="TextBox 453"/>
                  <p:cNvSpPr txBox="1"/>
                  <p:nvPr/>
                </p:nvSpPr>
                <p:spPr>
                  <a:xfrm>
                    <a:off x="8026687" y="2935858"/>
                    <a:ext cx="4309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4" name="TextBox 4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6687" y="2935858"/>
                    <a:ext cx="430924" cy="369332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 r="-50000" b="-5384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5" name="TextBox 454"/>
                  <p:cNvSpPr txBox="1"/>
                  <p:nvPr/>
                </p:nvSpPr>
                <p:spPr>
                  <a:xfrm>
                    <a:off x="5403537" y="1376993"/>
                    <a:ext cx="4309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5" name="TextBox 4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3537" y="1376993"/>
                    <a:ext cx="430925" cy="369332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 r="-53846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6" name="Oval 455"/>
              <p:cNvSpPr/>
              <p:nvPr/>
            </p:nvSpPr>
            <p:spPr>
              <a:xfrm>
                <a:off x="7412927" y="1589039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Oval 456"/>
              <p:cNvSpPr/>
              <p:nvPr/>
            </p:nvSpPr>
            <p:spPr>
              <a:xfrm>
                <a:off x="7432545" y="1754924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Oval 457"/>
              <p:cNvSpPr/>
              <p:nvPr/>
            </p:nvSpPr>
            <p:spPr>
              <a:xfrm>
                <a:off x="7230147" y="1790501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Oval 458"/>
              <p:cNvSpPr/>
              <p:nvPr/>
            </p:nvSpPr>
            <p:spPr>
              <a:xfrm>
                <a:off x="7049864" y="1760484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Oval 459"/>
              <p:cNvSpPr/>
              <p:nvPr/>
            </p:nvSpPr>
            <p:spPr>
              <a:xfrm>
                <a:off x="7186587" y="1589342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Oval 460"/>
              <p:cNvSpPr/>
              <p:nvPr/>
            </p:nvSpPr>
            <p:spPr>
              <a:xfrm>
                <a:off x="7300798" y="1673157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7543463" y="1688887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Oval 462"/>
              <p:cNvSpPr/>
              <p:nvPr/>
            </p:nvSpPr>
            <p:spPr>
              <a:xfrm>
                <a:off x="7503152" y="1886192"/>
                <a:ext cx="94593" cy="9984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4" name="Group 463"/>
              <p:cNvGrpSpPr/>
              <p:nvPr/>
            </p:nvGrpSpPr>
            <p:grpSpPr>
              <a:xfrm rot="18905604">
                <a:off x="6774413" y="1520828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5" name="Group 464"/>
              <p:cNvGrpSpPr/>
              <p:nvPr/>
            </p:nvGrpSpPr>
            <p:grpSpPr>
              <a:xfrm rot="18905604">
                <a:off x="7813086" y="2166463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6" name="Group 465"/>
              <p:cNvGrpSpPr/>
              <p:nvPr/>
            </p:nvGrpSpPr>
            <p:grpSpPr>
              <a:xfrm rot="18905604">
                <a:off x="7868656" y="1944590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7" name="Group 466"/>
              <p:cNvGrpSpPr/>
              <p:nvPr/>
            </p:nvGrpSpPr>
            <p:grpSpPr>
              <a:xfrm rot="18905604">
                <a:off x="7599238" y="2208326"/>
                <a:ext cx="170456" cy="157435"/>
                <a:chOff x="4103826" y="3302350"/>
                <a:chExt cx="402674" cy="369332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 flipH="1">
                  <a:off x="4103826" y="3487016"/>
                  <a:ext cx="402674" cy="0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>
                  <a:off x="4305163" y="3302350"/>
                  <a:ext cx="0" cy="369332"/>
                </a:xfrm>
                <a:prstGeom prst="line">
                  <a:avLst/>
                </a:prstGeom>
                <a:ln w="28575">
                  <a:solidFill>
                    <a:srgbClr val="0404BC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5" name="Freeform 414"/>
            <p:cNvSpPr/>
            <p:nvPr/>
          </p:nvSpPr>
          <p:spPr>
            <a:xfrm rot="20645432">
              <a:off x="1244213" y="5057627"/>
              <a:ext cx="1038800" cy="919678"/>
            </a:xfrm>
            <a:custGeom>
              <a:avLst/>
              <a:gdLst>
                <a:gd name="connsiteX0" fmla="*/ 137075 w 1072232"/>
                <a:gd name="connsiteY0" fmla="*/ 648 h 969204"/>
                <a:gd name="connsiteX1" fmla="*/ 52993 w 1072232"/>
                <a:gd name="connsiteY1" fmla="*/ 557696 h 969204"/>
                <a:gd name="connsiteX2" fmla="*/ 610041 w 1072232"/>
                <a:gd name="connsiteY2" fmla="*/ 967600 h 969204"/>
                <a:gd name="connsiteX3" fmla="*/ 1061986 w 1072232"/>
                <a:gd name="connsiteY3" fmla="*/ 673310 h 969204"/>
                <a:gd name="connsiteX4" fmla="*/ 137075 w 1072232"/>
                <a:gd name="connsiteY4" fmla="*/ 648 h 9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232" h="969204">
                  <a:moveTo>
                    <a:pt x="137075" y="648"/>
                  </a:moveTo>
                  <a:cubicBezTo>
                    <a:pt x="-31090" y="-18621"/>
                    <a:pt x="-25835" y="396537"/>
                    <a:pt x="52993" y="557696"/>
                  </a:cubicBezTo>
                  <a:cubicBezTo>
                    <a:pt x="131821" y="718855"/>
                    <a:pt x="441876" y="948331"/>
                    <a:pt x="610041" y="967600"/>
                  </a:cubicBezTo>
                  <a:cubicBezTo>
                    <a:pt x="778206" y="986869"/>
                    <a:pt x="1137310" y="829214"/>
                    <a:pt x="1061986" y="673310"/>
                  </a:cubicBezTo>
                  <a:cubicBezTo>
                    <a:pt x="986662" y="517407"/>
                    <a:pt x="305240" y="19917"/>
                    <a:pt x="137075" y="648"/>
                  </a:cubicBezTo>
                  <a:close/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4" name="Group 503"/>
          <p:cNvGrpSpPr/>
          <p:nvPr/>
        </p:nvGrpSpPr>
        <p:grpSpPr>
          <a:xfrm>
            <a:off x="7321646" y="3796088"/>
            <a:ext cx="1714850" cy="1217088"/>
            <a:chOff x="5455737" y="1276694"/>
            <a:chExt cx="2948690" cy="2037639"/>
          </a:xfrm>
        </p:grpSpPr>
        <p:cxnSp>
          <p:nvCxnSpPr>
            <p:cNvPr id="505" name="Straight Arrow Connector 504"/>
            <p:cNvCxnSpPr/>
            <p:nvPr/>
          </p:nvCxnSpPr>
          <p:spPr>
            <a:xfrm flipV="1">
              <a:off x="6020819" y="1276694"/>
              <a:ext cx="0" cy="2028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6" name="Straight Arrow Connector 505"/>
            <p:cNvCxnSpPr/>
            <p:nvPr/>
          </p:nvCxnSpPr>
          <p:spPr>
            <a:xfrm>
              <a:off x="5931482" y="3173817"/>
              <a:ext cx="21703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7" name="Oval 506"/>
            <p:cNvSpPr/>
            <p:nvPr/>
          </p:nvSpPr>
          <p:spPr>
            <a:xfrm>
              <a:off x="6294088" y="2600998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6446488" y="2753398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6598888" y="2800695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6693481" y="2664060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6922082" y="2750771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2" name="Oval 511"/>
            <p:cNvSpPr/>
            <p:nvPr/>
          </p:nvSpPr>
          <p:spPr>
            <a:xfrm>
              <a:off x="6853763" y="2911053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513" name="Oval 512"/>
            <p:cNvSpPr/>
            <p:nvPr/>
          </p:nvSpPr>
          <p:spPr>
            <a:xfrm>
              <a:off x="6386053" y="2112377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4" name="Oval 513"/>
            <p:cNvSpPr/>
            <p:nvPr/>
          </p:nvSpPr>
          <p:spPr>
            <a:xfrm>
              <a:off x="6464883" y="2537935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6446488" y="2438087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516" name="Oval 515"/>
            <p:cNvSpPr/>
            <p:nvPr/>
          </p:nvSpPr>
          <p:spPr>
            <a:xfrm>
              <a:off x="6107528" y="2130660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6315110" y="2227881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6246791" y="2388163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7079736" y="2911053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7200604" y="2803322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7402930" y="2861129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6141684" y="2038695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6257296" y="1891550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4" name="Oval 523"/>
            <p:cNvSpPr/>
            <p:nvPr/>
          </p:nvSpPr>
          <p:spPr>
            <a:xfrm>
              <a:off x="6464878" y="1988771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5" name="Oval 524"/>
            <p:cNvSpPr/>
            <p:nvPr/>
          </p:nvSpPr>
          <p:spPr>
            <a:xfrm>
              <a:off x="6464883" y="1831116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6" name="Oval 525"/>
            <p:cNvSpPr/>
            <p:nvPr/>
          </p:nvSpPr>
          <p:spPr>
            <a:xfrm>
              <a:off x="7119105" y="2679820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7355633" y="2677193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8" name="Oval 527"/>
            <p:cNvSpPr/>
            <p:nvPr/>
          </p:nvSpPr>
          <p:spPr>
            <a:xfrm>
              <a:off x="7563215" y="2711357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29" name="Group 528"/>
            <p:cNvGrpSpPr/>
            <p:nvPr/>
          </p:nvGrpSpPr>
          <p:grpSpPr>
            <a:xfrm rot="18905604">
              <a:off x="6932155" y="1923401"/>
              <a:ext cx="170456" cy="157435"/>
              <a:chOff x="4103826" y="3302350"/>
              <a:chExt cx="402674" cy="369332"/>
            </a:xfrm>
          </p:grpSpPr>
          <p:cxnSp>
            <p:nvCxnSpPr>
              <p:cNvPr id="593" name="Straight Connector 592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0" name="Group 529"/>
            <p:cNvGrpSpPr/>
            <p:nvPr/>
          </p:nvGrpSpPr>
          <p:grpSpPr>
            <a:xfrm rot="18905604">
              <a:off x="7084555" y="2075801"/>
              <a:ext cx="170456" cy="157435"/>
              <a:chOff x="4103826" y="3302350"/>
              <a:chExt cx="402674" cy="369332"/>
            </a:xfrm>
          </p:grpSpPr>
          <p:cxnSp>
            <p:nvCxnSpPr>
              <p:cNvPr id="591" name="Straight Connector 590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1" name="Group 530"/>
            <p:cNvGrpSpPr/>
            <p:nvPr/>
          </p:nvGrpSpPr>
          <p:grpSpPr>
            <a:xfrm rot="18905604">
              <a:off x="6676889" y="1696915"/>
              <a:ext cx="170456" cy="157435"/>
              <a:chOff x="4103826" y="3302350"/>
              <a:chExt cx="402674" cy="369332"/>
            </a:xfrm>
          </p:grpSpPr>
          <p:cxnSp>
            <p:nvCxnSpPr>
              <p:cNvPr id="589" name="Straight Connector 588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2" name="Group 531"/>
            <p:cNvGrpSpPr/>
            <p:nvPr/>
          </p:nvGrpSpPr>
          <p:grpSpPr>
            <a:xfrm rot="18905604">
              <a:off x="6918306" y="2217786"/>
              <a:ext cx="170456" cy="157435"/>
              <a:chOff x="4103826" y="3302350"/>
              <a:chExt cx="402674" cy="369332"/>
            </a:xfrm>
          </p:grpSpPr>
          <p:cxnSp>
            <p:nvCxnSpPr>
              <p:cNvPr id="587" name="Straight Connector 586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3" name="Group 532"/>
            <p:cNvGrpSpPr/>
            <p:nvPr/>
          </p:nvGrpSpPr>
          <p:grpSpPr>
            <a:xfrm rot="18905604">
              <a:off x="7236955" y="2228201"/>
              <a:ext cx="170456" cy="157435"/>
              <a:chOff x="4103826" y="3302350"/>
              <a:chExt cx="402674" cy="369332"/>
            </a:xfrm>
          </p:grpSpPr>
          <p:cxnSp>
            <p:nvCxnSpPr>
              <p:cNvPr id="585" name="Straight Connector 584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4" name="Group 533"/>
            <p:cNvGrpSpPr/>
            <p:nvPr/>
          </p:nvGrpSpPr>
          <p:grpSpPr>
            <a:xfrm rot="18905604">
              <a:off x="6696450" y="2133092"/>
              <a:ext cx="170456" cy="157435"/>
              <a:chOff x="4103826" y="3302350"/>
              <a:chExt cx="402674" cy="369332"/>
            </a:xfrm>
          </p:grpSpPr>
          <p:cxnSp>
            <p:nvCxnSpPr>
              <p:cNvPr id="583" name="Straight Connector 582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5" name="Group 534"/>
            <p:cNvGrpSpPr/>
            <p:nvPr/>
          </p:nvGrpSpPr>
          <p:grpSpPr>
            <a:xfrm rot="18905604">
              <a:off x="6655549" y="2364932"/>
              <a:ext cx="170456" cy="157435"/>
              <a:chOff x="4103826" y="3302350"/>
              <a:chExt cx="402674" cy="369332"/>
            </a:xfrm>
          </p:grpSpPr>
          <p:cxnSp>
            <p:nvCxnSpPr>
              <p:cNvPr id="581" name="Straight Connector 580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6" name="Group 535"/>
            <p:cNvGrpSpPr/>
            <p:nvPr/>
          </p:nvGrpSpPr>
          <p:grpSpPr>
            <a:xfrm rot="18905604">
              <a:off x="6816221" y="2456285"/>
              <a:ext cx="170456" cy="157435"/>
              <a:chOff x="4103826" y="3302350"/>
              <a:chExt cx="402674" cy="369332"/>
            </a:xfrm>
          </p:grpSpPr>
          <p:cxnSp>
            <p:nvCxnSpPr>
              <p:cNvPr id="579" name="Straight Connector 578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7" name="Group 536"/>
            <p:cNvGrpSpPr/>
            <p:nvPr/>
          </p:nvGrpSpPr>
          <p:grpSpPr>
            <a:xfrm rot="18905604">
              <a:off x="6994826" y="2455406"/>
              <a:ext cx="170456" cy="157435"/>
              <a:chOff x="4103826" y="3302350"/>
              <a:chExt cx="402674" cy="369332"/>
            </a:xfrm>
          </p:grpSpPr>
          <p:cxnSp>
            <p:nvCxnSpPr>
              <p:cNvPr id="577" name="Straight Connector 576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8" name="Group 537"/>
            <p:cNvGrpSpPr/>
            <p:nvPr/>
          </p:nvGrpSpPr>
          <p:grpSpPr>
            <a:xfrm rot="18905604">
              <a:off x="6702845" y="1955180"/>
              <a:ext cx="170456" cy="157435"/>
              <a:chOff x="4103826" y="3302350"/>
              <a:chExt cx="402674" cy="369332"/>
            </a:xfrm>
          </p:grpSpPr>
          <p:cxnSp>
            <p:nvCxnSpPr>
              <p:cNvPr id="575" name="Straight Connector 574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9" name="Group 538"/>
            <p:cNvGrpSpPr/>
            <p:nvPr/>
          </p:nvGrpSpPr>
          <p:grpSpPr>
            <a:xfrm rot="18905604">
              <a:off x="7386339" y="2384412"/>
              <a:ext cx="170456" cy="157435"/>
              <a:chOff x="4103826" y="3302350"/>
              <a:chExt cx="402674" cy="369332"/>
            </a:xfrm>
          </p:grpSpPr>
          <p:cxnSp>
            <p:nvCxnSpPr>
              <p:cNvPr id="573" name="Straight Connector 572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0" name="Group 539"/>
            <p:cNvGrpSpPr/>
            <p:nvPr/>
          </p:nvGrpSpPr>
          <p:grpSpPr>
            <a:xfrm rot="18905604">
              <a:off x="7163523" y="2384412"/>
              <a:ext cx="170456" cy="157435"/>
              <a:chOff x="4103826" y="3302350"/>
              <a:chExt cx="402674" cy="369332"/>
            </a:xfrm>
          </p:grpSpPr>
          <p:cxnSp>
            <p:nvCxnSpPr>
              <p:cNvPr id="571" name="Straight Connector 570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1" name="Group 540"/>
            <p:cNvGrpSpPr/>
            <p:nvPr/>
          </p:nvGrpSpPr>
          <p:grpSpPr>
            <a:xfrm rot="18905604">
              <a:off x="7534581" y="2375137"/>
              <a:ext cx="170456" cy="157435"/>
              <a:chOff x="4103826" y="3302350"/>
              <a:chExt cx="402674" cy="369332"/>
            </a:xfrm>
          </p:grpSpPr>
          <p:cxnSp>
            <p:nvCxnSpPr>
              <p:cNvPr id="569" name="Straight Connector 568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/>
            <p:cNvGrpSpPr/>
            <p:nvPr/>
          </p:nvGrpSpPr>
          <p:grpSpPr>
            <a:xfrm rot="18905604">
              <a:off x="7418646" y="2136332"/>
              <a:ext cx="170456" cy="157435"/>
              <a:chOff x="4103826" y="3302350"/>
              <a:chExt cx="402674" cy="369332"/>
            </a:xfrm>
          </p:grpSpPr>
          <p:cxnSp>
            <p:nvCxnSpPr>
              <p:cNvPr id="567" name="Straight Connector 566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3" name="Freeform 542"/>
            <p:cNvSpPr/>
            <p:nvPr/>
          </p:nvSpPr>
          <p:spPr>
            <a:xfrm>
              <a:off x="6458139" y="1423834"/>
              <a:ext cx="1660635" cy="1243911"/>
            </a:xfrm>
            <a:custGeom>
              <a:avLst/>
              <a:gdLst>
                <a:gd name="connsiteX0" fmla="*/ 0 w 1660635"/>
                <a:gd name="connsiteY0" fmla="*/ 0 h 1243911"/>
                <a:gd name="connsiteX1" fmla="*/ 231228 w 1660635"/>
                <a:gd name="connsiteY1" fmla="*/ 493986 h 1243911"/>
                <a:gd name="connsiteX2" fmla="*/ 283780 w 1660635"/>
                <a:gd name="connsiteY2" fmla="*/ 1145627 h 1243911"/>
                <a:gd name="connsiteX3" fmla="*/ 1660635 w 1660635"/>
                <a:gd name="connsiteY3" fmla="*/ 1229710 h 124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635" h="1243911">
                  <a:moveTo>
                    <a:pt x="0" y="0"/>
                  </a:moveTo>
                  <a:cubicBezTo>
                    <a:pt x="91965" y="151524"/>
                    <a:pt x="183931" y="303048"/>
                    <a:pt x="231228" y="493986"/>
                  </a:cubicBezTo>
                  <a:cubicBezTo>
                    <a:pt x="278525" y="684924"/>
                    <a:pt x="45546" y="1023006"/>
                    <a:pt x="283780" y="1145627"/>
                  </a:cubicBezTo>
                  <a:cubicBezTo>
                    <a:pt x="522015" y="1268248"/>
                    <a:pt x="1091325" y="1248979"/>
                    <a:pt x="1660635" y="122971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7973503" y="2945001"/>
                  <a:ext cx="4309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503" y="2945001"/>
                  <a:ext cx="430924" cy="3693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46341" b="-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5455737" y="1324306"/>
                  <a:ext cx="4309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737" y="1324306"/>
                  <a:ext cx="430925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r="-48780" b="-621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6" name="Oval 545"/>
            <p:cNvSpPr/>
            <p:nvPr/>
          </p:nvSpPr>
          <p:spPr>
            <a:xfrm>
              <a:off x="7412927" y="1589039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7" name="Oval 546"/>
            <p:cNvSpPr/>
            <p:nvPr/>
          </p:nvSpPr>
          <p:spPr>
            <a:xfrm>
              <a:off x="7432545" y="1754924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8" name="Oval 547"/>
            <p:cNvSpPr/>
            <p:nvPr/>
          </p:nvSpPr>
          <p:spPr>
            <a:xfrm>
              <a:off x="7230147" y="1790501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9" name="Oval 548"/>
            <p:cNvSpPr/>
            <p:nvPr/>
          </p:nvSpPr>
          <p:spPr>
            <a:xfrm>
              <a:off x="7049864" y="1760484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0" name="Oval 549"/>
            <p:cNvSpPr/>
            <p:nvPr/>
          </p:nvSpPr>
          <p:spPr>
            <a:xfrm>
              <a:off x="7186587" y="1589342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1" name="Oval 550"/>
            <p:cNvSpPr/>
            <p:nvPr/>
          </p:nvSpPr>
          <p:spPr>
            <a:xfrm>
              <a:off x="7300798" y="1673157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2" name="Oval 551"/>
            <p:cNvSpPr/>
            <p:nvPr/>
          </p:nvSpPr>
          <p:spPr>
            <a:xfrm>
              <a:off x="7543463" y="1688887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3" name="Oval 552"/>
            <p:cNvSpPr/>
            <p:nvPr/>
          </p:nvSpPr>
          <p:spPr>
            <a:xfrm>
              <a:off x="7503152" y="1886192"/>
              <a:ext cx="94593" cy="9984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4" name="Freeform 553"/>
            <p:cNvSpPr/>
            <p:nvPr/>
          </p:nvSpPr>
          <p:spPr>
            <a:xfrm>
              <a:off x="6985577" y="1353908"/>
              <a:ext cx="912737" cy="768307"/>
            </a:xfrm>
            <a:custGeom>
              <a:avLst/>
              <a:gdLst>
                <a:gd name="connsiteX0" fmla="*/ 264006 w 912737"/>
                <a:gd name="connsiteY0" fmla="*/ 759 h 768307"/>
                <a:gd name="connsiteX1" fmla="*/ 73506 w 912737"/>
                <a:gd name="connsiteY1" fmla="*/ 212425 h 768307"/>
                <a:gd name="connsiteX2" fmla="*/ 20590 w 912737"/>
                <a:gd name="connsiteY2" fmla="*/ 498175 h 768307"/>
                <a:gd name="connsiteX3" fmla="*/ 401590 w 912737"/>
                <a:gd name="connsiteY3" fmla="*/ 646342 h 768307"/>
                <a:gd name="connsiteX4" fmla="*/ 793173 w 912737"/>
                <a:gd name="connsiteY4" fmla="*/ 752175 h 768307"/>
                <a:gd name="connsiteX5" fmla="*/ 877840 w 912737"/>
                <a:gd name="connsiteY5" fmla="*/ 286509 h 768307"/>
                <a:gd name="connsiteX6" fmla="*/ 264006 w 912737"/>
                <a:gd name="connsiteY6" fmla="*/ 759 h 7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2737" h="768307">
                  <a:moveTo>
                    <a:pt x="264006" y="759"/>
                  </a:moveTo>
                  <a:cubicBezTo>
                    <a:pt x="129950" y="-11588"/>
                    <a:pt x="114075" y="129522"/>
                    <a:pt x="73506" y="212425"/>
                  </a:cubicBezTo>
                  <a:cubicBezTo>
                    <a:pt x="32937" y="295328"/>
                    <a:pt x="-34091" y="425855"/>
                    <a:pt x="20590" y="498175"/>
                  </a:cubicBezTo>
                  <a:cubicBezTo>
                    <a:pt x="75271" y="570495"/>
                    <a:pt x="272826" y="604009"/>
                    <a:pt x="401590" y="646342"/>
                  </a:cubicBezTo>
                  <a:cubicBezTo>
                    <a:pt x="530354" y="688675"/>
                    <a:pt x="713798" y="812147"/>
                    <a:pt x="793173" y="752175"/>
                  </a:cubicBezTo>
                  <a:cubicBezTo>
                    <a:pt x="872548" y="692203"/>
                    <a:pt x="964270" y="409981"/>
                    <a:pt x="877840" y="286509"/>
                  </a:cubicBezTo>
                  <a:cubicBezTo>
                    <a:pt x="791410" y="163037"/>
                    <a:pt x="398062" y="13106"/>
                    <a:pt x="264006" y="759"/>
                  </a:cubicBezTo>
                  <a:close/>
                </a:path>
              </a:pathLst>
            </a:custGeom>
            <a:noFill/>
            <a:ln w="19050" cmpd="sng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55" name="Group 554"/>
            <p:cNvGrpSpPr/>
            <p:nvPr/>
          </p:nvGrpSpPr>
          <p:grpSpPr>
            <a:xfrm rot="18905604">
              <a:off x="6774413" y="1520828"/>
              <a:ext cx="170456" cy="157435"/>
              <a:chOff x="4103826" y="3302350"/>
              <a:chExt cx="402674" cy="369332"/>
            </a:xfrm>
          </p:grpSpPr>
          <p:cxnSp>
            <p:nvCxnSpPr>
              <p:cNvPr id="565" name="Straight Connector 564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6" name="Group 555"/>
            <p:cNvGrpSpPr/>
            <p:nvPr/>
          </p:nvGrpSpPr>
          <p:grpSpPr>
            <a:xfrm rot="18905604">
              <a:off x="7813086" y="2166463"/>
              <a:ext cx="170456" cy="157435"/>
              <a:chOff x="4103826" y="3302350"/>
              <a:chExt cx="402674" cy="369332"/>
            </a:xfrm>
          </p:grpSpPr>
          <p:cxnSp>
            <p:nvCxnSpPr>
              <p:cNvPr id="563" name="Straight Connector 562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7" name="Group 556"/>
            <p:cNvGrpSpPr/>
            <p:nvPr/>
          </p:nvGrpSpPr>
          <p:grpSpPr>
            <a:xfrm rot="18905604">
              <a:off x="7868656" y="1944590"/>
              <a:ext cx="170456" cy="157435"/>
              <a:chOff x="4103826" y="3302350"/>
              <a:chExt cx="402674" cy="369332"/>
            </a:xfrm>
          </p:grpSpPr>
          <p:cxnSp>
            <p:nvCxnSpPr>
              <p:cNvPr id="561" name="Straight Connector 560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8" name="Group 557"/>
            <p:cNvGrpSpPr/>
            <p:nvPr/>
          </p:nvGrpSpPr>
          <p:grpSpPr>
            <a:xfrm rot="18905604">
              <a:off x="7599238" y="2208326"/>
              <a:ext cx="170456" cy="157435"/>
              <a:chOff x="4103826" y="3302350"/>
              <a:chExt cx="402674" cy="369332"/>
            </a:xfrm>
          </p:grpSpPr>
          <p:cxnSp>
            <p:nvCxnSpPr>
              <p:cNvPr id="559" name="Straight Connector 558"/>
              <p:cNvCxnSpPr/>
              <p:nvPr/>
            </p:nvCxnSpPr>
            <p:spPr>
              <a:xfrm flipH="1">
                <a:off x="4103826" y="3487016"/>
                <a:ext cx="402674" cy="0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4305163" y="3302350"/>
                <a:ext cx="0" cy="369332"/>
              </a:xfrm>
              <a:prstGeom prst="line">
                <a:avLst/>
              </a:prstGeom>
              <a:ln w="28575">
                <a:solidFill>
                  <a:srgbClr val="0404BC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Rectangle 164"/>
          <p:cNvSpPr/>
          <p:nvPr/>
        </p:nvSpPr>
        <p:spPr>
          <a:xfrm>
            <a:off x="5214835" y="3933709"/>
            <a:ext cx="22153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sz="1500" dirty="0">
                <a:solidFill>
                  <a:prstClr val="black"/>
                </a:solidFill>
              </a:rPr>
              <a:t>Any continuous function can be </a:t>
            </a:r>
            <a:r>
              <a:rPr lang="en-US" altLang="ko-KR" sz="1500" dirty="0" smtClean="0">
                <a:solidFill>
                  <a:prstClr val="black"/>
                </a:solidFill>
              </a:rPr>
              <a:t>approximated </a:t>
            </a:r>
            <a:r>
              <a:rPr lang="en-US" altLang="ko-KR" sz="1500" dirty="0">
                <a:solidFill>
                  <a:prstClr val="black"/>
                </a:solidFill>
              </a:rPr>
              <a:t>well </a:t>
            </a:r>
            <a:r>
              <a:rPr lang="en-US" altLang="ko-KR" sz="1500" dirty="0" smtClean="0">
                <a:solidFill>
                  <a:prstClr val="black"/>
                </a:solidFill>
              </a:rPr>
              <a:t>with </a:t>
            </a:r>
            <a:r>
              <a:rPr lang="en-US" altLang="ko-KR" sz="1500" dirty="0">
                <a:solidFill>
                  <a:prstClr val="black"/>
                </a:solidFill>
              </a:rPr>
              <a:t>a growing number of hidden </a:t>
            </a:r>
            <a:r>
              <a:rPr lang="en-US" altLang="ko-KR" sz="1500" dirty="0" smtClean="0">
                <a:solidFill>
                  <a:prstClr val="black"/>
                </a:solidFill>
              </a:rPr>
              <a:t>unis.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2059" y="1241956"/>
            <a:ext cx="2325725" cy="1644409"/>
            <a:chOff x="279165" y="1371909"/>
            <a:chExt cx="2968204" cy="2169927"/>
          </a:xfrm>
        </p:grpSpPr>
        <p:sp>
          <p:nvSpPr>
            <p:cNvPr id="301" name="Oval 300"/>
            <p:cNvSpPr/>
            <p:nvPr/>
          </p:nvSpPr>
          <p:spPr>
            <a:xfrm>
              <a:off x="528949" y="1371909"/>
              <a:ext cx="525517" cy="525518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Oval 302"/>
                <p:cNvSpPr/>
                <p:nvPr/>
              </p:nvSpPr>
              <p:spPr>
                <a:xfrm>
                  <a:off x="529126" y="2202226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03" name="Oval 3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26" y="2202226"/>
                  <a:ext cx="525517" cy="525518"/>
                </a:xfrm>
                <a:prstGeom prst="ellipse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Oval 306"/>
                <p:cNvSpPr/>
                <p:nvPr/>
              </p:nvSpPr>
              <p:spPr>
                <a:xfrm>
                  <a:off x="539636" y="3016318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07" name="Oval 3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36" y="3016318"/>
                  <a:ext cx="525517" cy="525518"/>
                </a:xfrm>
                <a:prstGeom prst="ellipse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Oval 307"/>
                <p:cNvSpPr/>
                <p:nvPr/>
              </p:nvSpPr>
              <p:spPr>
                <a:xfrm>
                  <a:off x="2031353" y="2212737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Oval 3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353" y="2212737"/>
                  <a:ext cx="525517" cy="525518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8" name="Straight Arrow Connector 397"/>
            <p:cNvCxnSpPr>
              <a:endCxn id="308" idx="1"/>
            </p:cNvCxnSpPr>
            <p:nvPr/>
          </p:nvCxnSpPr>
          <p:spPr>
            <a:xfrm>
              <a:off x="1054645" y="1634667"/>
              <a:ext cx="1053669" cy="65503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endCxn id="308" idx="2"/>
            </p:cNvCxnSpPr>
            <p:nvPr/>
          </p:nvCxnSpPr>
          <p:spPr>
            <a:xfrm>
              <a:off x="1065153" y="2475496"/>
              <a:ext cx="9662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endCxn id="308" idx="3"/>
            </p:cNvCxnSpPr>
            <p:nvPr/>
          </p:nvCxnSpPr>
          <p:spPr>
            <a:xfrm flipV="1">
              <a:off x="1065153" y="2661294"/>
              <a:ext cx="1043160" cy="64305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/>
            <p:nvPr/>
          </p:nvCxnSpPr>
          <p:spPr>
            <a:xfrm flipV="1">
              <a:off x="2556870" y="2475495"/>
              <a:ext cx="690499" cy="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Rectangle 403"/>
                <p:cNvSpPr/>
                <p:nvPr/>
              </p:nvSpPr>
              <p:spPr>
                <a:xfrm>
                  <a:off x="279165" y="1411075"/>
                  <a:ext cx="887973" cy="426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57200" latinLnBrk="0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1500" dirty="0">
                      <a:solidFill>
                        <a:prstClr val="black"/>
                      </a:solidFill>
                    </a:rPr>
                    <a:t>= 1</a:t>
                  </a:r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04" name="Rectangle 4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65" y="1411075"/>
                  <a:ext cx="887973" cy="426442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t="-3774" r="-2632" b="-188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Rectangle 404"/>
                <p:cNvSpPr/>
                <p:nvPr/>
              </p:nvSpPr>
              <p:spPr>
                <a:xfrm rot="1955583">
                  <a:off x="1332258" y="1578962"/>
                  <a:ext cx="685763" cy="426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405" name="Rectangle 4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5583">
                  <a:off x="1332258" y="1578962"/>
                  <a:ext cx="685763" cy="426442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6" name="Rectangle 405"/>
                <p:cNvSpPr/>
                <p:nvPr/>
              </p:nvSpPr>
              <p:spPr>
                <a:xfrm>
                  <a:off x="1171366" y="2098931"/>
                  <a:ext cx="680034" cy="426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406" name="Rectangle 4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366" y="2098931"/>
                  <a:ext cx="680034" cy="426442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7" name="Rectangle 406"/>
                <p:cNvSpPr/>
                <p:nvPr/>
              </p:nvSpPr>
              <p:spPr>
                <a:xfrm rot="19692647">
                  <a:off x="1191938" y="2596233"/>
                  <a:ext cx="685763" cy="4264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5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407" name="Rectangle 4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692647">
                  <a:off x="1191938" y="2596233"/>
                  <a:ext cx="685763" cy="426442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/>
              <p:cNvSpPr/>
              <p:nvPr/>
            </p:nvSpPr>
            <p:spPr>
              <a:xfrm>
                <a:off x="2558974" y="2133467"/>
                <a:ext cx="3632020" cy="641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sz="1600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ko-KR" altLang="en-US" sz="16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0.5⇒</m:t>
                              </m:r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ko-KR" altLang="en-US" sz="1600" dirty="0">
                                  <a:solidFill>
                                    <a:prstClr val="black"/>
                                  </a:solidFill>
                                </a:rPr>
                                <m:t> </m:t>
                              </m:r>
                              <m:r>
                                <a:rPr lang="en-US" altLang="ko-KR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.5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⇒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altLang="ko-KR" sz="16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08" name="Rectangle 4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74" y="2133467"/>
                <a:ext cx="3632020" cy="64158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" name="TextBox 40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72332" y="1194267"/>
                <a:ext cx="3118033" cy="596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332" y="1194267"/>
                <a:ext cx="3118033" cy="59644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79064" y="1864561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64" y="1864561"/>
                <a:ext cx="371384" cy="369332"/>
              </a:xfrm>
              <a:prstGeom prst="rect">
                <a:avLst/>
              </a:prstGeom>
              <a:blipFill>
                <a:blip r:embed="rId3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" y="39915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 smtClean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93771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 rot="20638327">
                <a:off x="1042081" y="1274156"/>
                <a:ext cx="611578" cy="361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0,0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38327">
                <a:off x="1042081" y="1274156"/>
                <a:ext cx="611578" cy="36150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 rot="19168920">
                <a:off x="822344" y="1711090"/>
                <a:ext cx="606833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68920">
                <a:off x="822344" y="1711090"/>
                <a:ext cx="606833" cy="363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18268810">
                <a:off x="627885" y="2316757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68810">
                <a:off x="627885" y="2316757"/>
                <a:ext cx="611578" cy="363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887716" y="1484784"/>
            <a:ext cx="5256284" cy="2044620"/>
            <a:chOff x="3887716" y="1484784"/>
            <a:chExt cx="5256284" cy="204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0,0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  <a:blipFill>
                  <a:blip r:embed="rId12"/>
                  <a:stretch>
                    <a:fillRect b="-29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644008" y="1997449"/>
                  <a:ext cx="3294941" cy="3951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0,0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1997449"/>
                  <a:ext cx="3294941" cy="39517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10162" y="1635117"/>
              <a:ext cx="42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Weighted sum of the previous node values: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83910" y="2689210"/>
              <a:ext cx="252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Logistic transform: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/>
            <p:cNvSpPr/>
            <p:nvPr/>
          </p:nvSpPr>
          <p:spPr>
            <a:xfrm>
              <a:off x="3987033" y="2814934"/>
              <a:ext cx="527740" cy="430651"/>
            </a:xfrm>
            <a:custGeom>
              <a:avLst/>
              <a:gdLst>
                <a:gd name="connsiteX0" fmla="*/ 0 w 3489435"/>
                <a:gd name="connsiteY0" fmla="*/ 1942818 h 1955375"/>
                <a:gd name="connsiteX1" fmla="*/ 1072055 w 3489435"/>
                <a:gd name="connsiteY1" fmla="*/ 1711590 h 1955375"/>
                <a:gd name="connsiteX2" fmla="*/ 2270235 w 3489435"/>
                <a:gd name="connsiteY2" fmla="*/ 282183 h 1955375"/>
                <a:gd name="connsiteX3" fmla="*/ 3489435 w 3489435"/>
                <a:gd name="connsiteY3" fmla="*/ 8914 h 195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9435" h="1955375">
                  <a:moveTo>
                    <a:pt x="0" y="1942818"/>
                  </a:moveTo>
                  <a:cubicBezTo>
                    <a:pt x="346841" y="1965590"/>
                    <a:pt x="693683" y="1988363"/>
                    <a:pt x="1072055" y="1711590"/>
                  </a:cubicBezTo>
                  <a:cubicBezTo>
                    <a:pt x="1450428" y="1434817"/>
                    <a:pt x="1867338" y="565962"/>
                    <a:pt x="2270235" y="282183"/>
                  </a:cubicBezTo>
                  <a:cubicBezTo>
                    <a:pt x="2673132" y="-1596"/>
                    <a:pt x="3259959" y="-17362"/>
                    <a:pt x="3489435" y="8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" y="39915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 smtClean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93771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 rot="1153123">
                <a:off x="1135139" y="1789446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53123">
                <a:off x="1135139" y="1789446"/>
                <a:ext cx="611578" cy="363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 rot="20525741">
                <a:off x="756018" y="2119370"/>
                <a:ext cx="606833" cy="360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25741">
                <a:off x="756018" y="2119370"/>
                <a:ext cx="606833" cy="36099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19123848">
                <a:off x="606563" y="2647107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23848">
                <a:off x="606563" y="2647107"/>
                <a:ext cx="611578" cy="363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887716" y="1484784"/>
            <a:ext cx="5256284" cy="2044620"/>
            <a:chOff x="3887716" y="1484784"/>
            <a:chExt cx="5256284" cy="204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1,1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ko-KR" altLang="en-US" dirty="0"/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  <a:blipFill>
                  <a:blip r:embed="rId12"/>
                  <a:stretch>
                    <a:fillRect b="-29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644008" y="1997449"/>
                  <a:ext cx="3294941" cy="3951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1997449"/>
                  <a:ext cx="3294941" cy="39517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10162" y="1635117"/>
              <a:ext cx="42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Weighted sum of the previous node values: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83910" y="2689210"/>
              <a:ext cx="252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Logistic transform: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/>
            <p:cNvSpPr/>
            <p:nvPr/>
          </p:nvSpPr>
          <p:spPr>
            <a:xfrm>
              <a:off x="3987033" y="2814934"/>
              <a:ext cx="527740" cy="430651"/>
            </a:xfrm>
            <a:custGeom>
              <a:avLst/>
              <a:gdLst>
                <a:gd name="connsiteX0" fmla="*/ 0 w 3489435"/>
                <a:gd name="connsiteY0" fmla="*/ 1942818 h 1955375"/>
                <a:gd name="connsiteX1" fmla="*/ 1072055 w 3489435"/>
                <a:gd name="connsiteY1" fmla="*/ 1711590 h 1955375"/>
                <a:gd name="connsiteX2" fmla="*/ 2270235 w 3489435"/>
                <a:gd name="connsiteY2" fmla="*/ 282183 h 1955375"/>
                <a:gd name="connsiteX3" fmla="*/ 3489435 w 3489435"/>
                <a:gd name="connsiteY3" fmla="*/ 8914 h 195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9435" h="1955375">
                  <a:moveTo>
                    <a:pt x="0" y="1942818"/>
                  </a:moveTo>
                  <a:cubicBezTo>
                    <a:pt x="346841" y="1965590"/>
                    <a:pt x="693683" y="1988363"/>
                    <a:pt x="1072055" y="1711590"/>
                  </a:cubicBezTo>
                  <a:cubicBezTo>
                    <a:pt x="1450428" y="1434817"/>
                    <a:pt x="1867338" y="565962"/>
                    <a:pt x="2270235" y="282183"/>
                  </a:cubicBezTo>
                  <a:cubicBezTo>
                    <a:pt x="2673132" y="-1596"/>
                    <a:pt x="3259959" y="-17362"/>
                    <a:pt x="3489435" y="8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Contents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752600"/>
            <a:ext cx="571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Discriminative model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Logistic regression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Generative model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Gaussian </a:t>
            </a:r>
            <a:r>
              <a:rPr lang="en-US" dirty="0"/>
              <a:t>Discriminative Analysis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Naïve Bayes classification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1287729"/>
            <a:ext cx="65422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Non-Bayesian approaches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3962400"/>
            <a:ext cx="8763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Full Bayesian approach for classification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Bayesian Logistic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Bayesian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" y="39915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 smtClean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93771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 rot="2560367">
                <a:off x="881694" y="1988573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60367">
                <a:off x="881694" y="1988573"/>
                <a:ext cx="611578" cy="363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 rot="1148247">
                <a:off x="689673" y="2350143"/>
                <a:ext cx="606833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48247">
                <a:off x="689673" y="2350143"/>
                <a:ext cx="606833" cy="363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20562237">
                <a:off x="661896" y="2821842"/>
                <a:ext cx="611578" cy="361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62237">
                <a:off x="661896" y="2821842"/>
                <a:ext cx="611578" cy="36150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887716" y="1484784"/>
            <a:ext cx="5256284" cy="2044620"/>
            <a:chOff x="3887716" y="1484784"/>
            <a:chExt cx="5256284" cy="2044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0,2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2,2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503" y="3122882"/>
                  <a:ext cx="4490497" cy="406522"/>
                </a:xfrm>
                <a:prstGeom prst="rect">
                  <a:avLst/>
                </a:prstGeom>
                <a:blipFill>
                  <a:blip r:embed="rId12"/>
                  <a:stretch>
                    <a:fillRect b="-29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644008" y="1997449"/>
                  <a:ext cx="3279231" cy="3974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,2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1997449"/>
                  <a:ext cx="3279231" cy="3974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10162" y="1635117"/>
              <a:ext cx="42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Weighted sum of the previous node values: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83910" y="2689210"/>
              <a:ext cx="252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Logistic transform: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/>
            <p:cNvSpPr/>
            <p:nvPr/>
          </p:nvSpPr>
          <p:spPr>
            <a:xfrm>
              <a:off x="3987033" y="2814934"/>
              <a:ext cx="527740" cy="430651"/>
            </a:xfrm>
            <a:custGeom>
              <a:avLst/>
              <a:gdLst>
                <a:gd name="connsiteX0" fmla="*/ 0 w 3489435"/>
                <a:gd name="connsiteY0" fmla="*/ 1942818 h 1955375"/>
                <a:gd name="connsiteX1" fmla="*/ 1072055 w 3489435"/>
                <a:gd name="connsiteY1" fmla="*/ 1711590 h 1955375"/>
                <a:gd name="connsiteX2" fmla="*/ 2270235 w 3489435"/>
                <a:gd name="connsiteY2" fmla="*/ 282183 h 1955375"/>
                <a:gd name="connsiteX3" fmla="*/ 3489435 w 3489435"/>
                <a:gd name="connsiteY3" fmla="*/ 8914 h 195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9435" h="1955375">
                  <a:moveTo>
                    <a:pt x="0" y="1942818"/>
                  </a:moveTo>
                  <a:cubicBezTo>
                    <a:pt x="346841" y="1965590"/>
                    <a:pt x="693683" y="1988363"/>
                    <a:pt x="1072055" y="1711590"/>
                  </a:cubicBezTo>
                  <a:cubicBezTo>
                    <a:pt x="1450428" y="1434817"/>
                    <a:pt x="1867338" y="565962"/>
                    <a:pt x="2270235" y="282183"/>
                  </a:cubicBezTo>
                  <a:cubicBezTo>
                    <a:pt x="2673132" y="-1596"/>
                    <a:pt x="3259959" y="-17362"/>
                    <a:pt x="3489435" y="8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" y="39915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 smtClean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93771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 rot="3368824">
                <a:off x="795557" y="2104704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68824">
                <a:off x="795557" y="2104704"/>
                <a:ext cx="611578" cy="363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 rot="2520728">
                <a:off x="638301" y="2505422"/>
                <a:ext cx="606833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20728">
                <a:off x="638301" y="2505422"/>
                <a:ext cx="606833" cy="363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1178858">
                <a:off x="643937" y="3054475"/>
                <a:ext cx="611578" cy="363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78858">
                <a:off x="643937" y="3054475"/>
                <a:ext cx="611578" cy="363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887716" y="1484784"/>
            <a:ext cx="4770919" cy="1760801"/>
            <a:chOff x="3887716" y="1484784"/>
            <a:chExt cx="4770919" cy="1760801"/>
          </a:xfrm>
        </p:grpSpPr>
        <p:sp>
          <p:nvSpPr>
            <p:cNvPr id="7" name="TextBox 6"/>
            <p:cNvSpPr txBox="1"/>
            <p:nvPr/>
          </p:nvSpPr>
          <p:spPr>
            <a:xfrm>
              <a:off x="4410162" y="1635117"/>
              <a:ext cx="42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Weighted sum of the previous node values: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83910" y="2689210"/>
              <a:ext cx="252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Logistic transform: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/>
            <p:cNvSpPr/>
            <p:nvPr/>
          </p:nvSpPr>
          <p:spPr>
            <a:xfrm>
              <a:off x="3987033" y="2814934"/>
              <a:ext cx="527740" cy="430651"/>
            </a:xfrm>
            <a:custGeom>
              <a:avLst/>
              <a:gdLst>
                <a:gd name="connsiteX0" fmla="*/ 0 w 3489435"/>
                <a:gd name="connsiteY0" fmla="*/ 1942818 h 1955375"/>
                <a:gd name="connsiteX1" fmla="*/ 1072055 w 3489435"/>
                <a:gd name="connsiteY1" fmla="*/ 1711590 h 1955375"/>
                <a:gd name="connsiteX2" fmla="*/ 2270235 w 3489435"/>
                <a:gd name="connsiteY2" fmla="*/ 282183 h 1955375"/>
                <a:gd name="connsiteX3" fmla="*/ 3489435 w 3489435"/>
                <a:gd name="connsiteY3" fmla="*/ 8914 h 195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9435" h="1955375">
                  <a:moveTo>
                    <a:pt x="0" y="1942818"/>
                  </a:moveTo>
                  <a:cubicBezTo>
                    <a:pt x="346841" y="1965590"/>
                    <a:pt x="693683" y="1988363"/>
                    <a:pt x="1072055" y="1711590"/>
                  </a:cubicBezTo>
                  <a:cubicBezTo>
                    <a:pt x="1450428" y="1434817"/>
                    <a:pt x="1867338" y="565962"/>
                    <a:pt x="2270235" y="282183"/>
                  </a:cubicBezTo>
                  <a:cubicBezTo>
                    <a:pt x="2673132" y="-1596"/>
                    <a:pt x="3259959" y="-17362"/>
                    <a:pt x="3489435" y="8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644008" y="1997449"/>
                <a:ext cx="3279231" cy="397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1997449"/>
                <a:ext cx="3279231" cy="3974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653503" y="3122882"/>
                <a:ext cx="4490497" cy="406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0,3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03" y="3122882"/>
                <a:ext cx="4490497" cy="406522"/>
              </a:xfrm>
              <a:prstGeom prst="rect">
                <a:avLst/>
              </a:prstGeom>
              <a:blipFill>
                <a:blip r:embed="rId1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1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9" y="399158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 smtClean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93771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87716" y="1484784"/>
            <a:ext cx="4770919" cy="1760801"/>
            <a:chOff x="3887716" y="1484784"/>
            <a:chExt cx="4770919" cy="1760801"/>
          </a:xfrm>
        </p:grpSpPr>
        <p:sp>
          <p:nvSpPr>
            <p:cNvPr id="7" name="TextBox 6"/>
            <p:cNvSpPr txBox="1"/>
            <p:nvPr/>
          </p:nvSpPr>
          <p:spPr>
            <a:xfrm>
              <a:off x="4410162" y="1635117"/>
              <a:ext cx="4248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Weighted sum of the previous node values: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683910" y="2689210"/>
              <a:ext cx="252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Logistic transform: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716" y="1484784"/>
                  <a:ext cx="633315" cy="76309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 14"/>
            <p:cNvSpPr/>
            <p:nvPr/>
          </p:nvSpPr>
          <p:spPr>
            <a:xfrm>
              <a:off x="3987033" y="2814934"/>
              <a:ext cx="527740" cy="430651"/>
            </a:xfrm>
            <a:custGeom>
              <a:avLst/>
              <a:gdLst>
                <a:gd name="connsiteX0" fmla="*/ 0 w 3489435"/>
                <a:gd name="connsiteY0" fmla="*/ 1942818 h 1955375"/>
                <a:gd name="connsiteX1" fmla="*/ 1072055 w 3489435"/>
                <a:gd name="connsiteY1" fmla="*/ 1711590 h 1955375"/>
                <a:gd name="connsiteX2" fmla="*/ 2270235 w 3489435"/>
                <a:gd name="connsiteY2" fmla="*/ 282183 h 1955375"/>
                <a:gd name="connsiteX3" fmla="*/ 3489435 w 3489435"/>
                <a:gd name="connsiteY3" fmla="*/ 8914 h 195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9435" h="1955375">
                  <a:moveTo>
                    <a:pt x="0" y="1942818"/>
                  </a:moveTo>
                  <a:cubicBezTo>
                    <a:pt x="346841" y="1965590"/>
                    <a:pt x="693683" y="1988363"/>
                    <a:pt x="1072055" y="1711590"/>
                  </a:cubicBezTo>
                  <a:cubicBezTo>
                    <a:pt x="1450428" y="1434817"/>
                    <a:pt x="1867338" y="565962"/>
                    <a:pt x="2270235" y="282183"/>
                  </a:cubicBezTo>
                  <a:cubicBezTo>
                    <a:pt x="2673132" y="-1596"/>
                    <a:pt x="3259959" y="-17362"/>
                    <a:pt x="3489435" y="89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07689" y="1997449"/>
                <a:ext cx="3945439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89" y="1997449"/>
                <a:ext cx="3945439" cy="374205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835256" y="3588147"/>
                <a:ext cx="4040016" cy="37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altLang="ko-KR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56" y="3588147"/>
                <a:ext cx="4040016" cy="374205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653503" y="3122882"/>
                <a:ext cx="44904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03" y="3122882"/>
                <a:ext cx="4490497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8" name="Oval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 rot="2918671">
                <a:off x="2542539" y="1663862"/>
                <a:ext cx="530273" cy="34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18671">
                <a:off x="2542539" y="1663862"/>
                <a:ext cx="530273" cy="3429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 rot="1364360">
                <a:off x="2311497" y="2003814"/>
                <a:ext cx="530273" cy="340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4360">
                <a:off x="2311497" y="2003814"/>
                <a:ext cx="530273" cy="340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 rot="20579298">
                <a:off x="2277330" y="2515614"/>
                <a:ext cx="530273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79298">
                <a:off x="2277330" y="2515614"/>
                <a:ext cx="530273" cy="3413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 rot="18840450">
                <a:off x="2204624" y="3021626"/>
                <a:ext cx="530273" cy="342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40450">
                <a:off x="2204624" y="3021626"/>
                <a:ext cx="530273" cy="34265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44008" y="5383102"/>
                <a:ext cx="2035622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383102"/>
                <a:ext cx="2035622" cy="710194"/>
              </a:xfrm>
              <a:prstGeom prst="rect">
                <a:avLst/>
              </a:prstGeom>
              <a:blipFill>
                <a:blip r:embed="rId1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4653503" y="4860619"/>
            <a:ext cx="252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326FB"/>
                </a:solidFill>
              </a:rPr>
              <a:t>Output node:</a:t>
            </a:r>
            <a:endParaRPr lang="ko-KR" altLang="en-US" b="1" dirty="0">
              <a:solidFill>
                <a:srgbClr val="0326FB"/>
              </a:solidFill>
            </a:endParaRPr>
          </a:p>
        </p:txBody>
      </p:sp>
      <p:cxnSp>
        <p:nvCxnSpPr>
          <p:cNvPr id="5" name="Elbow Connector 4"/>
          <p:cNvCxnSpPr/>
          <p:nvPr/>
        </p:nvCxnSpPr>
        <p:spPr>
          <a:xfrm rot="10800000" flipV="1">
            <a:off x="3887716" y="4793257"/>
            <a:ext cx="778107" cy="50405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330190" y="5615035"/>
            <a:ext cx="4742481" cy="31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355535" y="3387258"/>
            <a:ext cx="4742481" cy="31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55535" y="825535"/>
            <a:ext cx="4742481" cy="3139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453275" y="1361144"/>
            <a:ext cx="1648713" cy="15387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4355535" y="3925275"/>
            <a:ext cx="3203964" cy="12980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Rectangle 62"/>
          <p:cNvSpPr/>
          <p:nvPr/>
        </p:nvSpPr>
        <p:spPr>
          <a:xfrm>
            <a:off x="7600390" y="3883336"/>
            <a:ext cx="1501598" cy="129800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283968" y="1361144"/>
            <a:ext cx="3045433" cy="153877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36639" y="1303282"/>
            <a:ext cx="3114261" cy="2601311"/>
            <a:chOff x="341590" y="1361089"/>
            <a:chExt cx="3604854" cy="3005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/>
                <p:cNvSpPr/>
                <p:nvPr/>
              </p:nvSpPr>
              <p:spPr>
                <a:xfrm>
                  <a:off x="341591" y="1765737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91" y="1765737"/>
                  <a:ext cx="525517" cy="525518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/>
                <p:cNvSpPr/>
                <p:nvPr/>
              </p:nvSpPr>
              <p:spPr>
                <a:xfrm>
                  <a:off x="341590" y="2596055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90" y="2596055"/>
                  <a:ext cx="525517" cy="525518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341591" y="3431629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591" y="3431629"/>
                  <a:ext cx="525517" cy="525518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/>
                <p:cNvSpPr/>
                <p:nvPr/>
              </p:nvSpPr>
              <p:spPr>
                <a:xfrm>
                  <a:off x="2254454" y="1361089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454" y="1361089"/>
                  <a:ext cx="525517" cy="525518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/>
                <p:cNvSpPr/>
                <p:nvPr/>
              </p:nvSpPr>
              <p:spPr>
                <a:xfrm>
                  <a:off x="2254453" y="2191407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453" y="2191407"/>
                  <a:ext cx="525517" cy="525518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2254454" y="3016470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454" y="3016470"/>
                  <a:ext cx="525517" cy="525518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2254456" y="3841533"/>
                  <a:ext cx="525517" cy="52551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ko-KR" alt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456" y="3841533"/>
                  <a:ext cx="525517" cy="525518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867108" y="3694388"/>
              <a:ext cx="1387348" cy="40990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24" idx="2"/>
            </p:cNvCxnSpPr>
            <p:nvPr/>
          </p:nvCxnSpPr>
          <p:spPr>
            <a:xfrm flipV="1">
              <a:off x="867108" y="3279229"/>
              <a:ext cx="1387346" cy="41515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6"/>
              <a:endCxn id="21" idx="2"/>
            </p:cNvCxnSpPr>
            <p:nvPr/>
          </p:nvCxnSpPr>
          <p:spPr>
            <a:xfrm flipV="1">
              <a:off x="867108" y="2454166"/>
              <a:ext cx="1387345" cy="124022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8" idx="6"/>
              <a:endCxn id="20" idx="2"/>
            </p:cNvCxnSpPr>
            <p:nvPr/>
          </p:nvCxnSpPr>
          <p:spPr>
            <a:xfrm flipV="1">
              <a:off x="867108" y="1623848"/>
              <a:ext cx="1387346" cy="20705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6"/>
              <a:endCxn id="20" idx="2"/>
            </p:cNvCxnSpPr>
            <p:nvPr/>
          </p:nvCxnSpPr>
          <p:spPr>
            <a:xfrm flipV="1">
              <a:off x="867108" y="1623848"/>
              <a:ext cx="1387346" cy="40464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1" idx="6"/>
              <a:endCxn id="21" idx="2"/>
            </p:cNvCxnSpPr>
            <p:nvPr/>
          </p:nvCxnSpPr>
          <p:spPr>
            <a:xfrm>
              <a:off x="867108" y="2028496"/>
              <a:ext cx="1387345" cy="42567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24" idx="2"/>
            </p:cNvCxnSpPr>
            <p:nvPr/>
          </p:nvCxnSpPr>
          <p:spPr>
            <a:xfrm>
              <a:off x="867110" y="2853559"/>
              <a:ext cx="1387344" cy="42567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2" idx="6"/>
              <a:endCxn id="21" idx="2"/>
            </p:cNvCxnSpPr>
            <p:nvPr/>
          </p:nvCxnSpPr>
          <p:spPr>
            <a:xfrm flipV="1">
              <a:off x="867107" y="2454166"/>
              <a:ext cx="1387346" cy="40464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1" idx="6"/>
              <a:endCxn id="24" idx="2"/>
            </p:cNvCxnSpPr>
            <p:nvPr/>
          </p:nvCxnSpPr>
          <p:spPr>
            <a:xfrm>
              <a:off x="867108" y="2028496"/>
              <a:ext cx="1387346" cy="125073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29" idx="2"/>
            </p:cNvCxnSpPr>
            <p:nvPr/>
          </p:nvCxnSpPr>
          <p:spPr>
            <a:xfrm>
              <a:off x="867110" y="2870258"/>
              <a:ext cx="1387346" cy="123403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1" idx="6"/>
              <a:endCxn id="29" idx="2"/>
            </p:cNvCxnSpPr>
            <p:nvPr/>
          </p:nvCxnSpPr>
          <p:spPr>
            <a:xfrm>
              <a:off x="867108" y="2028496"/>
              <a:ext cx="1387348" cy="207579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2" idx="6"/>
              <a:endCxn id="20" idx="2"/>
            </p:cNvCxnSpPr>
            <p:nvPr/>
          </p:nvCxnSpPr>
          <p:spPr>
            <a:xfrm flipV="1">
              <a:off x="867107" y="1623848"/>
              <a:ext cx="1387347" cy="123496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0" idx="6"/>
            </p:cNvCxnSpPr>
            <p:nvPr/>
          </p:nvCxnSpPr>
          <p:spPr>
            <a:xfrm>
              <a:off x="2779971" y="1623849"/>
              <a:ext cx="1166473" cy="128319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" idx="6"/>
            </p:cNvCxnSpPr>
            <p:nvPr/>
          </p:nvCxnSpPr>
          <p:spPr>
            <a:xfrm>
              <a:off x="2779970" y="2454167"/>
              <a:ext cx="1166474" cy="45287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4" idx="6"/>
            </p:cNvCxnSpPr>
            <p:nvPr/>
          </p:nvCxnSpPr>
          <p:spPr>
            <a:xfrm flipV="1">
              <a:off x="2779971" y="2907041"/>
              <a:ext cx="1166473" cy="37218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9" idx="6"/>
            </p:cNvCxnSpPr>
            <p:nvPr/>
          </p:nvCxnSpPr>
          <p:spPr>
            <a:xfrm flipV="1">
              <a:off x="2779973" y="2907041"/>
              <a:ext cx="1166471" cy="119725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248671" y="2837822"/>
                <a:ext cx="1231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671" y="2837822"/>
                <a:ext cx="123168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4399625" y="1393122"/>
                <a:ext cx="2924454" cy="1432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0,0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0,2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0,3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1,0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eqArr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2,0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2,1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2,2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25" y="1393122"/>
                <a:ext cx="2924454" cy="14323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5500399" y="816700"/>
            <a:ext cx="316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1600" b="1" dirty="0"/>
              <a:t>Input layer </a:t>
            </a:r>
            <a:r>
              <a:rPr lang="en-US" altLang="ko-KR" sz="1600" b="1" dirty="0">
                <a:sym typeface="Wingdings" panose="05000000000000000000" pitchFamily="2" charset="2"/>
              </a:rPr>
              <a:t> 1</a:t>
            </a:r>
            <a:r>
              <a:rPr lang="en-US" altLang="ko-KR" sz="1600" b="1" baseline="30000" dirty="0">
                <a:sym typeface="Wingdings" panose="05000000000000000000" pitchFamily="2" charset="2"/>
              </a:rPr>
              <a:t>st</a:t>
            </a:r>
            <a:r>
              <a:rPr lang="en-US" altLang="ko-KR" sz="1600" b="1" dirty="0">
                <a:sym typeface="Wingdings" panose="05000000000000000000" pitchFamily="2" charset="2"/>
              </a:rPr>
              <a:t> hidden layer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90781" y="2866293"/>
                <a:ext cx="1337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81" y="2866293"/>
                <a:ext cx="1337739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36096" y="5193268"/>
                <a:ext cx="1347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193268"/>
                <a:ext cx="134742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355976" y="3888362"/>
                <a:ext cx="2932661" cy="1334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888362"/>
                <a:ext cx="2932661" cy="13349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5327287" y="3356953"/>
            <a:ext cx="351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1600" b="1" dirty="0">
                <a:sym typeface="Wingdings" panose="05000000000000000000" pitchFamily="2" charset="2"/>
              </a:rPr>
              <a:t>1</a:t>
            </a:r>
            <a:r>
              <a:rPr lang="en-US" altLang="ko-KR" sz="1600" b="1" baseline="30000" dirty="0">
                <a:sym typeface="Wingdings" panose="05000000000000000000" pitchFamily="2" charset="2"/>
              </a:rPr>
              <a:t>st</a:t>
            </a:r>
            <a:r>
              <a:rPr lang="en-US" altLang="ko-KR" sz="1600" b="1" dirty="0">
                <a:sym typeface="Wingdings" panose="05000000000000000000" pitchFamily="2" charset="2"/>
              </a:rPr>
              <a:t> hidden layer output layer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7750404" y="5109926"/>
                <a:ext cx="1347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404" y="5109926"/>
                <a:ext cx="1347612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7362286" y="1361144"/>
                <a:ext cx="1857881" cy="1407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altLang="ko-KR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86" y="1361144"/>
                <a:ext cx="1857881" cy="140737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7465078" y="4353328"/>
                <a:ext cx="17220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078" y="4353328"/>
                <a:ext cx="1722073" cy="369332"/>
              </a:xfrm>
              <a:prstGeom prst="rect">
                <a:avLst/>
              </a:prstGeom>
              <a:blipFill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537730" y="5862296"/>
                <a:ext cx="2894382" cy="811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altLang="ko-KR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if</m:t>
                            </m:r>
                            <m:r>
                              <a:rPr lang="en-US" altLang="ko-KR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≥0.5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if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0.5</m:t>
                            </m:r>
                          </m:e>
                        </m:eqArr>
                      </m:e>
                    </m:d>
                  </m:oMath>
                </a14:m>
                <a:endParaRPr lang="en-US" altLang="ko-KR" i="1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30" y="5862296"/>
                <a:ext cx="2894382" cy="8117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6324364" y="5585599"/>
            <a:ext cx="2403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1600" b="1" dirty="0">
                <a:sym typeface="Wingdings" panose="05000000000000000000" pitchFamily="2" charset="2"/>
              </a:rPr>
              <a:t>Output layer</a:t>
            </a:r>
            <a:endParaRPr lang="ko-KR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0512" y="3999185"/>
            <a:ext cx="819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Input 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58086" y="3989408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en-US" altLang="ko-KR" sz="1600" baseline="30000" dirty="0">
                <a:solidFill>
                  <a:srgbClr val="FF0000"/>
                </a:solidFill>
              </a:rPr>
              <a:t>st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hidden 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Output</a:t>
            </a:r>
          </a:p>
          <a:p>
            <a:pPr algn="ctr" defTabSz="457200" latinLnBrk="0"/>
            <a:r>
              <a:rPr lang="en-US" altLang="ko-KR" sz="1600" dirty="0">
                <a:solidFill>
                  <a:srgbClr val="FF0000"/>
                </a:solidFill>
              </a:rPr>
              <a:t>layer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00" y="2413736"/>
                <a:ext cx="453998" cy="454775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3704898" y="2650196"/>
            <a:ext cx="43505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779" y="2232982"/>
                <a:ext cx="350096" cy="338554"/>
              </a:xfrm>
              <a:prstGeom prst="rect">
                <a:avLst/>
              </a:prstGeom>
              <a:blipFill rotWithShape="1">
                <a:blip r:embed="rId22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25655" y="4824553"/>
                <a:ext cx="633315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5" y="4824553"/>
                <a:ext cx="633315" cy="763094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/>
          <p:cNvSpPr/>
          <p:nvPr/>
        </p:nvSpPr>
        <p:spPr>
          <a:xfrm>
            <a:off x="2358462" y="4921842"/>
            <a:ext cx="527740" cy="430651"/>
          </a:xfrm>
          <a:custGeom>
            <a:avLst/>
            <a:gdLst>
              <a:gd name="connsiteX0" fmla="*/ 0 w 3489435"/>
              <a:gd name="connsiteY0" fmla="*/ 1942818 h 1955375"/>
              <a:gd name="connsiteX1" fmla="*/ 1072055 w 3489435"/>
              <a:gd name="connsiteY1" fmla="*/ 1711590 h 1955375"/>
              <a:gd name="connsiteX2" fmla="*/ 2270235 w 3489435"/>
              <a:gd name="connsiteY2" fmla="*/ 282183 h 1955375"/>
              <a:gd name="connsiteX3" fmla="*/ 3489435 w 3489435"/>
              <a:gd name="connsiteY3" fmla="*/ 8914 h 195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9435" h="1955375">
                <a:moveTo>
                  <a:pt x="0" y="1942818"/>
                </a:moveTo>
                <a:cubicBezTo>
                  <a:pt x="346841" y="1965590"/>
                  <a:pt x="693683" y="1988363"/>
                  <a:pt x="1072055" y="1711590"/>
                </a:cubicBezTo>
                <a:cubicBezTo>
                  <a:pt x="1450428" y="1434817"/>
                  <a:pt x="1867338" y="565962"/>
                  <a:pt x="2270235" y="282183"/>
                </a:cubicBezTo>
                <a:cubicBezTo>
                  <a:pt x="2673132" y="-1596"/>
                  <a:pt x="3259959" y="-17362"/>
                  <a:pt x="3489435" y="8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3924" y="5391521"/>
            <a:ext cx="3791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326FB"/>
                </a:solidFill>
              </a:rPr>
              <a:t>In every layer, two computations, weighted sum and the evaluations of sigmoid functions, are conducted to find the values at the next layer</a:t>
            </a:r>
            <a:endParaRPr lang="ko-KR" altLang="en-US" dirty="0">
              <a:solidFill>
                <a:srgbClr val="0326FB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Concept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3132" y="1139509"/>
            <a:ext cx="201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</a:rPr>
              <a:t>Linear combination</a:t>
            </a:r>
            <a:endParaRPr lang="en-US" sz="1400" dirty="0">
              <a:solidFill>
                <a:srgbClr val="3333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91236" y="1140023"/>
            <a:ext cx="15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33FF"/>
                </a:solidFill>
              </a:rPr>
              <a:t>Sigmoid</a:t>
            </a:r>
            <a:endParaRPr lang="en-US" sz="1400" dirty="0">
              <a:solidFill>
                <a:srgbClr val="3333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20278" y="3665249"/>
            <a:ext cx="2017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333FF"/>
                </a:solidFill>
              </a:rPr>
              <a:t>Linear combination</a:t>
            </a:r>
            <a:endParaRPr lang="en-US" sz="1400" dirty="0">
              <a:solidFill>
                <a:srgbClr val="3333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568382" y="3665763"/>
            <a:ext cx="1576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3333FF"/>
                </a:solidFill>
              </a:rPr>
              <a:t>Sigmoid</a:t>
            </a:r>
            <a:endParaRPr lang="en-US" sz="14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stCxn id="18" idx="6"/>
            <a:endCxn id="29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6"/>
            <a:endCxn id="24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21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6"/>
            <a:endCxn id="20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20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6"/>
            <a:endCxn id="21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4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6"/>
            <a:endCxn id="21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24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29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6"/>
            <a:endCxn id="20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0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9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512" y="3999185"/>
            <a:ext cx="819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Input </a:t>
            </a:r>
          </a:p>
          <a:p>
            <a:pPr algn="ctr" defTabSz="457200" latinLnBrk="0"/>
            <a:r>
              <a:rPr lang="en-US" altLang="ko-KR" sz="1600" dirty="0"/>
              <a:t>layer</a:t>
            </a:r>
            <a:endParaRPr lang="ko-KR" alt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10766" y="4572000"/>
            <a:ext cx="3369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b="1" dirty="0">
                <a:solidFill>
                  <a:srgbClr val="0F3DB1"/>
                </a:solidFill>
              </a:rPr>
              <a:t>Prediction (Forward propagation)</a:t>
            </a:r>
            <a:endParaRPr lang="ko-KR" altLang="en-US" b="1" dirty="0">
              <a:solidFill>
                <a:srgbClr val="0F3DB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2035683" y="5671928"/>
                <a:ext cx="2786926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p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p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83" y="5671928"/>
                <a:ext cx="2786926" cy="404983"/>
              </a:xfrm>
              <a:prstGeom prst="rect">
                <a:avLst/>
              </a:prstGeom>
              <a:blipFill>
                <a:blip r:embed="rId9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1551333" y="4966410"/>
                <a:ext cx="34016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 latinLnBrk="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333" y="4966410"/>
                <a:ext cx="3401667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566507" y="5382715"/>
                <a:ext cx="1537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:r>
                  <a:rPr lang="en-US" altLang="ko-KR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𝑙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,…,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507" y="5382715"/>
                <a:ext cx="1537600" cy="369332"/>
              </a:xfrm>
              <a:prstGeom prst="rect">
                <a:avLst/>
              </a:prstGeom>
              <a:blipFill>
                <a:blip r:embed="rId11"/>
                <a:stretch>
                  <a:fillRect l="-357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/>
              <p:cNvSpPr/>
              <p:nvPr/>
            </p:nvSpPr>
            <p:spPr>
              <a:xfrm>
                <a:off x="3252960" y="169383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3" name="Oval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60" y="1693832"/>
                <a:ext cx="453998" cy="454775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252959" y="241237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59" y="2412376"/>
                <a:ext cx="453998" cy="454775"/>
              </a:xfrm>
              <a:prstGeom prst="ellipse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/>
              <p:cNvSpPr/>
              <p:nvPr/>
            </p:nvSpPr>
            <p:spPr>
              <a:xfrm>
                <a:off x="3252960" y="313546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Oval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60" y="3135468"/>
                <a:ext cx="453998" cy="454775"/>
              </a:xfrm>
              <a:prstGeom prst="ellipse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72612" y="2159265"/>
            <a:ext cx="44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4000" dirty="0">
                <a:solidFill>
                  <a:prstClr val="black"/>
                </a:solidFill>
              </a:rPr>
              <a:t>…</a:t>
            </a:r>
            <a:endParaRPr lang="ko-KR" altLang="en-US" sz="4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912078" y="4951671"/>
            <a:ext cx="41683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buFont typeface="Arial" panose="020B0604020202020204" pitchFamily="34" charset="0"/>
              <a:buChar char="•"/>
            </a:pPr>
            <a:r>
              <a:rPr lang="en-US" altLang="ko-KR" dirty="0"/>
              <a:t>By adding more hidden layers, more complex features can be constructed.</a:t>
            </a:r>
          </a:p>
          <a:p>
            <a:pPr defTabSz="457200" latinLnBrk="0"/>
            <a:endParaRPr lang="en-US" altLang="ko-KR" sz="800" dirty="0"/>
          </a:p>
          <a:p>
            <a:pPr marL="285750" indent="-285750" defTabSz="457200" latinLnBrk="0">
              <a:buFont typeface="Arial" panose="020B0604020202020204" pitchFamily="34" charset="0"/>
              <a:buChar char="•"/>
            </a:pPr>
            <a:r>
              <a:rPr lang="en-US" altLang="ko-KR" dirty="0"/>
              <a:t>Prediction is conducted by sequence of matrix multiplication and the evaluations of logistic function</a:t>
            </a:r>
            <a:endParaRPr lang="ko-KR" altLang="en-US" dirty="0"/>
          </a:p>
        </p:txBody>
      </p:sp>
      <p:cxnSp>
        <p:nvCxnSpPr>
          <p:cNvPr id="91" name="Straight Arrow Connector 90"/>
          <p:cNvCxnSpPr>
            <a:endCxn id="53" idx="2"/>
          </p:cNvCxnSpPr>
          <p:nvPr/>
        </p:nvCxnSpPr>
        <p:spPr>
          <a:xfrm>
            <a:off x="2226027" y="1530669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243177" y="2975966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endCxn id="57" idx="2"/>
          </p:cNvCxnSpPr>
          <p:nvPr/>
        </p:nvCxnSpPr>
        <p:spPr>
          <a:xfrm flipV="1">
            <a:off x="2243177" y="3362856"/>
            <a:ext cx="1009783" cy="3037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1" idx="6"/>
          </p:cNvCxnSpPr>
          <p:nvPr/>
        </p:nvCxnSpPr>
        <p:spPr>
          <a:xfrm flipV="1">
            <a:off x="2243174" y="1934027"/>
            <a:ext cx="1015461" cy="3151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53" idx="2"/>
          </p:cNvCxnSpPr>
          <p:nvPr/>
        </p:nvCxnSpPr>
        <p:spPr>
          <a:xfrm flipV="1">
            <a:off x="2243177" y="1921220"/>
            <a:ext cx="1009783" cy="10328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57" idx="2"/>
          </p:cNvCxnSpPr>
          <p:nvPr/>
        </p:nvCxnSpPr>
        <p:spPr>
          <a:xfrm>
            <a:off x="2226027" y="1511315"/>
            <a:ext cx="1026933" cy="185154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1" idx="6"/>
            <a:endCxn id="57" idx="2"/>
          </p:cNvCxnSpPr>
          <p:nvPr/>
        </p:nvCxnSpPr>
        <p:spPr>
          <a:xfrm>
            <a:off x="2243174" y="2249214"/>
            <a:ext cx="1009786" cy="1113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252781" y="1910428"/>
            <a:ext cx="1017329" cy="1747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/>
              <p:cNvSpPr/>
              <p:nvPr/>
            </p:nvSpPr>
            <p:spPr>
              <a:xfrm>
                <a:off x="4912079" y="13464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8" name="Oval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9" y="1346482"/>
                <a:ext cx="453998" cy="454775"/>
              </a:xfrm>
              <a:prstGeom prst="ellipse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38"/>
              <p:cNvSpPr/>
              <p:nvPr/>
            </p:nvSpPr>
            <p:spPr>
              <a:xfrm>
                <a:off x="4912078" y="20650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9" name="Oval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8" y="2065026"/>
                <a:ext cx="453998" cy="454775"/>
              </a:xfrm>
              <a:prstGeom prst="ellipse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/>
              <p:cNvSpPr/>
              <p:nvPr/>
            </p:nvSpPr>
            <p:spPr>
              <a:xfrm>
                <a:off x="4912079" y="27790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0" name="Oval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9" y="2779022"/>
                <a:ext cx="453998" cy="454775"/>
              </a:xfrm>
              <a:prstGeom prst="ellipse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/>
              <p:cNvSpPr/>
              <p:nvPr/>
            </p:nvSpPr>
            <p:spPr>
              <a:xfrm>
                <a:off x="4912081" y="34930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1" name="Oval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81" y="3493018"/>
                <a:ext cx="453998" cy="454775"/>
              </a:xfrm>
              <a:prstGeom prst="ellipse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/>
          <p:cNvCxnSpPr/>
          <p:nvPr/>
        </p:nvCxnSpPr>
        <p:spPr>
          <a:xfrm>
            <a:off x="5366080" y="1617224"/>
            <a:ext cx="1007725" cy="1110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5366079" y="2335768"/>
            <a:ext cx="1007726" cy="391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5366080" y="2727678"/>
            <a:ext cx="1007725" cy="3220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5366082" y="2727678"/>
            <a:ext cx="1007723" cy="10360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5849593" y="1225408"/>
                <a:ext cx="796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93" y="1225408"/>
                <a:ext cx="796628" cy="369332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/>
          <p:cNvSpPr txBox="1"/>
          <p:nvPr/>
        </p:nvSpPr>
        <p:spPr>
          <a:xfrm>
            <a:off x="1358086" y="3989408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1</a:t>
            </a:r>
            <a:r>
              <a:rPr lang="en-US" altLang="ko-KR" sz="1600" baseline="30000" dirty="0"/>
              <a:t>st</a:t>
            </a:r>
            <a:endParaRPr lang="en-US" altLang="ko-KR" sz="1600" dirty="0"/>
          </a:p>
          <a:p>
            <a:pPr algn="ctr" defTabSz="457200" latinLnBrk="0"/>
            <a:r>
              <a:rPr lang="en-US" altLang="ko-KR" sz="1600" dirty="0"/>
              <a:t>hidden layer</a:t>
            </a:r>
            <a:endParaRPr lang="ko-KR" altLang="en-US" sz="1600" dirty="0"/>
          </a:p>
        </p:txBody>
      </p:sp>
      <p:sp>
        <p:nvSpPr>
          <p:cNvPr id="159" name="TextBox 158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2nd</a:t>
            </a:r>
          </a:p>
          <a:p>
            <a:pPr algn="ctr" defTabSz="457200" latinLnBrk="0"/>
            <a:r>
              <a:rPr lang="en-US" altLang="ko-KR" sz="1600" dirty="0"/>
              <a:t>hidden layer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506954" y="4017133"/>
                <a:ext cx="12642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latinLnBrk="0"/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−1 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</a:rPr>
                  <a:t>th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 defTabSz="457200" latinLnBrk="0"/>
                <a:r>
                  <a:rPr lang="en-US" altLang="ko-KR" sz="1600" dirty="0">
                    <a:solidFill>
                      <a:schemeClr val="tx1"/>
                    </a:solidFill>
                  </a:rPr>
                  <a:t>hidden layer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54" y="4017133"/>
                <a:ext cx="1264246" cy="584775"/>
              </a:xfrm>
              <a:prstGeom prst="rect">
                <a:avLst/>
              </a:prstGeom>
              <a:blipFill rotWithShape="1">
                <a:blip r:embed="rId22"/>
                <a:stretch>
                  <a:fillRect l="-481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/>
          <p:cNvSpPr txBox="1"/>
          <p:nvPr/>
        </p:nvSpPr>
        <p:spPr>
          <a:xfrm>
            <a:off x="5970741" y="4010988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Output</a:t>
            </a:r>
          </a:p>
          <a:p>
            <a:pPr algn="ctr" defTabSz="457200" latinLnBrk="0"/>
            <a:r>
              <a:rPr lang="en-US" altLang="ko-KR" sz="1600" dirty="0"/>
              <a:t>layer</a:t>
            </a:r>
            <a:endParaRPr lang="ko-KR" altLang="en-US" sz="16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829862" y="2726317"/>
            <a:ext cx="694466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870" y="5012577"/>
            <a:ext cx="12011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326FB"/>
                </a:solidFill>
              </a:rPr>
              <a:t>Input layer</a:t>
            </a:r>
            <a:endParaRPr lang="ko-KR" altLang="en-US" sz="1500" dirty="0">
              <a:solidFill>
                <a:srgbClr val="0326FB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2869" y="5572414"/>
            <a:ext cx="12011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326FB"/>
                </a:solidFill>
              </a:rPr>
              <a:t>Hidden layer</a:t>
            </a:r>
            <a:endParaRPr lang="ko-KR" altLang="en-US" sz="1500" dirty="0">
              <a:solidFill>
                <a:srgbClr val="0326FB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>
            <a:off x="1313986" y="5514147"/>
            <a:ext cx="175647" cy="475801"/>
          </a:xfrm>
          <a:prstGeom prst="leftBrace">
            <a:avLst>
              <a:gd name="adj1" fmla="val 40734"/>
              <a:gd name="adj2" fmla="val 5369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12869" y="6179135"/>
            <a:ext cx="12011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326FB"/>
                </a:solidFill>
              </a:rPr>
              <a:t>Output layer</a:t>
            </a:r>
            <a:endParaRPr lang="ko-KR" altLang="en-US" sz="1500" dirty="0">
              <a:solidFill>
                <a:srgbClr val="0326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550265" y="2531723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265" y="2531723"/>
                <a:ext cx="371384" cy="369332"/>
              </a:xfrm>
              <a:prstGeom prst="rect">
                <a:avLst/>
              </a:prstGeom>
              <a:blipFill rotWithShape="1">
                <a:blip r:embed="rId2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6375865" y="2476601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865" y="2476601"/>
                <a:ext cx="453998" cy="454775"/>
              </a:xfrm>
              <a:prstGeom prst="ellipse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1567195" y="6086041"/>
                <a:ext cx="3033944" cy="731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≥0.5</m:t>
                              </m:r>
                            </m:e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if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95" y="6086041"/>
                <a:ext cx="3033944" cy="7318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Prediction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1071" y="4979804"/>
            <a:ext cx="4671538" cy="376073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1071" y="5396367"/>
            <a:ext cx="4671538" cy="689674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36639" y="6118933"/>
            <a:ext cx="4685970" cy="680903"/>
          </a:xfrm>
          <a:prstGeom prst="rect">
            <a:avLst/>
          </a:prstGeom>
          <a:noFill/>
          <a:ln w="127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2275" y="5085184"/>
                <a:ext cx="4199355" cy="826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altLang="ko-KR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one</m:t>
                    </m:r>
                    <m: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prstClr val="black"/>
                        </a:solidFill>
                        <a:latin typeface="Cambria Math"/>
                      </a:rPr>
                      <m:t>of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i="1" dirty="0">
                    <a:solidFill>
                      <a:prstClr val="black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i="1" dirty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altLang="ko-KR" dirty="0" smtClean="0">
                    <a:solidFill>
                      <a:prstClr val="black"/>
                    </a:solidFill>
                    <a:latin typeface="Cambria Math"/>
                  </a:rPr>
                  <a:t>,</a:t>
                </a:r>
                <a:r>
                  <a:rPr lang="en-US" altLang="ko-KR" i="1" dirty="0" smtClean="0">
                    <a:solidFill>
                      <a:prstClr val="black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i="1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5" y="5085184"/>
                <a:ext cx="4199355" cy="826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0013" y="6108000"/>
            <a:ext cx="8961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404BC"/>
                </a:solidFill>
              </a:rPr>
              <a:t>Multiple binary classifications are executed for a certain class and the rest class.</a:t>
            </a:r>
          </a:p>
          <a:p>
            <a:pPr defTabSz="457200" latinLnBrk="0"/>
            <a:r>
              <a:rPr lang="en-US" altLang="ko-KR" dirty="0">
                <a:solidFill>
                  <a:srgbClr val="0404BC"/>
                </a:solidFill>
              </a:rPr>
              <a:t>     (one vs. all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/>
              <p:cNvSpPr/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4" name="Oval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1653458"/>
                <a:ext cx="453998" cy="454775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/>
              <p:cNvSpPr/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5" name="Oval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9" y="2372002"/>
                <a:ext cx="453998" cy="454775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/>
              <p:cNvSpPr/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6" name="Oval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40" y="3095094"/>
                <a:ext cx="453998" cy="454775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/>
              <p:cNvSpPr/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7" name="Oval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1303282"/>
                <a:ext cx="453998" cy="454775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Oval 157"/>
              <p:cNvSpPr/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8" name="Oval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6" y="2021826"/>
                <a:ext cx="453998" cy="454775"/>
              </a:xfrm>
              <a:prstGeom prst="ellipse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58"/>
              <p:cNvSpPr/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9" name="Oval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7" y="2735822"/>
                <a:ext cx="453998" cy="454775"/>
              </a:xfrm>
              <a:prstGeom prst="ellipse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/>
              <p:cNvSpPr/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0" name="Oval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79" y="3449818"/>
                <a:ext cx="453998" cy="454775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>
            <a:stCxn id="156" idx="6"/>
            <a:endCxn id="160" idx="2"/>
          </p:cNvCxnSpPr>
          <p:nvPr/>
        </p:nvCxnSpPr>
        <p:spPr>
          <a:xfrm>
            <a:off x="590638" y="3322481"/>
            <a:ext cx="1198541" cy="3547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6" idx="6"/>
            <a:endCxn id="159" idx="2"/>
          </p:cNvCxnSpPr>
          <p:nvPr/>
        </p:nvCxnSpPr>
        <p:spPr>
          <a:xfrm flipV="1">
            <a:off x="590638" y="2963209"/>
            <a:ext cx="1198539" cy="3592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6" idx="6"/>
            <a:endCxn id="158" idx="2"/>
          </p:cNvCxnSpPr>
          <p:nvPr/>
        </p:nvCxnSpPr>
        <p:spPr>
          <a:xfrm flipV="1">
            <a:off x="590638" y="2249213"/>
            <a:ext cx="1198538" cy="10732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6" idx="6"/>
            <a:endCxn id="157" idx="2"/>
          </p:cNvCxnSpPr>
          <p:nvPr/>
        </p:nvCxnSpPr>
        <p:spPr>
          <a:xfrm flipV="1">
            <a:off x="590638" y="1530669"/>
            <a:ext cx="1198539" cy="17918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54" idx="6"/>
            <a:endCxn id="157" idx="2"/>
          </p:cNvCxnSpPr>
          <p:nvPr/>
        </p:nvCxnSpPr>
        <p:spPr>
          <a:xfrm flipV="1">
            <a:off x="590638" y="1530669"/>
            <a:ext cx="1198539" cy="350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54" idx="6"/>
            <a:endCxn id="158" idx="2"/>
          </p:cNvCxnSpPr>
          <p:nvPr/>
        </p:nvCxnSpPr>
        <p:spPr>
          <a:xfrm>
            <a:off x="590638" y="1880845"/>
            <a:ext cx="1198538" cy="3683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9" idx="2"/>
          </p:cNvCxnSpPr>
          <p:nvPr/>
        </p:nvCxnSpPr>
        <p:spPr>
          <a:xfrm>
            <a:off x="590640" y="2594841"/>
            <a:ext cx="1198537" cy="3683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5" idx="6"/>
            <a:endCxn id="158" idx="2"/>
          </p:cNvCxnSpPr>
          <p:nvPr/>
        </p:nvCxnSpPr>
        <p:spPr>
          <a:xfrm flipV="1">
            <a:off x="590637" y="2249213"/>
            <a:ext cx="1198539" cy="350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4" idx="6"/>
            <a:endCxn id="159" idx="2"/>
          </p:cNvCxnSpPr>
          <p:nvPr/>
        </p:nvCxnSpPr>
        <p:spPr>
          <a:xfrm>
            <a:off x="590638" y="1880845"/>
            <a:ext cx="1198539" cy="10823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60" idx="2"/>
          </p:cNvCxnSpPr>
          <p:nvPr/>
        </p:nvCxnSpPr>
        <p:spPr>
          <a:xfrm>
            <a:off x="590640" y="2609292"/>
            <a:ext cx="1198539" cy="1067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4" idx="6"/>
            <a:endCxn id="160" idx="2"/>
          </p:cNvCxnSpPr>
          <p:nvPr/>
        </p:nvCxnSpPr>
        <p:spPr>
          <a:xfrm>
            <a:off x="590638" y="1880845"/>
            <a:ext cx="1198541" cy="179636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6"/>
            <a:endCxn id="157" idx="2"/>
          </p:cNvCxnSpPr>
          <p:nvPr/>
        </p:nvCxnSpPr>
        <p:spPr>
          <a:xfrm flipV="1">
            <a:off x="590637" y="1530669"/>
            <a:ext cx="1198540" cy="10687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7" idx="6"/>
          </p:cNvCxnSpPr>
          <p:nvPr/>
        </p:nvCxnSpPr>
        <p:spPr>
          <a:xfrm>
            <a:off x="2243175" y="1530670"/>
            <a:ext cx="1007725" cy="1110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8" idx="6"/>
          </p:cNvCxnSpPr>
          <p:nvPr/>
        </p:nvCxnSpPr>
        <p:spPr>
          <a:xfrm>
            <a:off x="2243174" y="2249214"/>
            <a:ext cx="1007726" cy="391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9" idx="6"/>
          </p:cNvCxnSpPr>
          <p:nvPr/>
        </p:nvCxnSpPr>
        <p:spPr>
          <a:xfrm flipV="1">
            <a:off x="2243175" y="2641124"/>
            <a:ext cx="1007725" cy="3220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0" idx="6"/>
          </p:cNvCxnSpPr>
          <p:nvPr/>
        </p:nvCxnSpPr>
        <p:spPr>
          <a:xfrm flipV="1">
            <a:off x="2243177" y="2641124"/>
            <a:ext cx="1007723" cy="10360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0512" y="3999185"/>
            <a:ext cx="819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Input </a:t>
            </a:r>
          </a:p>
          <a:p>
            <a:pPr algn="ctr" defTabSz="457200" latinLnBrk="0"/>
            <a:r>
              <a:rPr lang="en-US" altLang="ko-KR" sz="1600" dirty="0"/>
              <a:t>layer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Oval 177"/>
              <p:cNvSpPr/>
              <p:nvPr/>
            </p:nvSpPr>
            <p:spPr>
              <a:xfrm>
                <a:off x="3252960" y="169383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8" name="Oval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60" y="1693832"/>
                <a:ext cx="453998" cy="454775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Oval 178"/>
              <p:cNvSpPr/>
              <p:nvPr/>
            </p:nvSpPr>
            <p:spPr>
              <a:xfrm>
                <a:off x="3252959" y="241237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9" name="Oval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59" y="2412376"/>
                <a:ext cx="453998" cy="454775"/>
              </a:xfrm>
              <a:prstGeom prst="ellipse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79"/>
              <p:cNvSpPr/>
              <p:nvPr/>
            </p:nvSpPr>
            <p:spPr>
              <a:xfrm>
                <a:off x="3252960" y="313546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0" name="Oval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960" y="3135468"/>
                <a:ext cx="453998" cy="454775"/>
              </a:xfrm>
              <a:prstGeom prst="ellipse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/>
          <p:cNvSpPr txBox="1"/>
          <p:nvPr/>
        </p:nvSpPr>
        <p:spPr>
          <a:xfrm>
            <a:off x="4172612" y="2159265"/>
            <a:ext cx="44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4000" dirty="0">
                <a:solidFill>
                  <a:prstClr val="black"/>
                </a:solidFill>
              </a:rPr>
              <a:t>…</a:t>
            </a:r>
            <a:endParaRPr lang="ko-KR" altLang="en-US" sz="4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" y="1225408"/>
                <a:ext cx="578941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64" y="1225408"/>
                <a:ext cx="57400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Arrow Connector 183"/>
          <p:cNvCxnSpPr>
            <a:endCxn id="178" idx="2"/>
          </p:cNvCxnSpPr>
          <p:nvPr/>
        </p:nvCxnSpPr>
        <p:spPr>
          <a:xfrm>
            <a:off x="2226027" y="1530669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2243177" y="2975966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endCxn id="180" idx="2"/>
          </p:cNvCxnSpPr>
          <p:nvPr/>
        </p:nvCxnSpPr>
        <p:spPr>
          <a:xfrm flipV="1">
            <a:off x="2243177" y="3362856"/>
            <a:ext cx="1009783" cy="3037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58" idx="6"/>
          </p:cNvCxnSpPr>
          <p:nvPr/>
        </p:nvCxnSpPr>
        <p:spPr>
          <a:xfrm flipV="1">
            <a:off x="2243174" y="1934027"/>
            <a:ext cx="1015461" cy="3151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endCxn id="178" idx="2"/>
          </p:cNvCxnSpPr>
          <p:nvPr/>
        </p:nvCxnSpPr>
        <p:spPr>
          <a:xfrm flipV="1">
            <a:off x="2243177" y="1921220"/>
            <a:ext cx="1009783" cy="10328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80" idx="2"/>
          </p:cNvCxnSpPr>
          <p:nvPr/>
        </p:nvCxnSpPr>
        <p:spPr>
          <a:xfrm>
            <a:off x="2226027" y="1511315"/>
            <a:ext cx="1026933" cy="185154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58" idx="6"/>
            <a:endCxn id="180" idx="2"/>
          </p:cNvCxnSpPr>
          <p:nvPr/>
        </p:nvCxnSpPr>
        <p:spPr>
          <a:xfrm>
            <a:off x="2243174" y="2249214"/>
            <a:ext cx="1009786" cy="1113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2252781" y="1910428"/>
            <a:ext cx="1017329" cy="1747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358086" y="3989408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1</a:t>
            </a:r>
            <a:r>
              <a:rPr lang="en-US" altLang="ko-KR" sz="1600" baseline="30000" dirty="0"/>
              <a:t>st</a:t>
            </a:r>
            <a:endParaRPr lang="en-US" altLang="ko-KR" sz="1600" dirty="0"/>
          </a:p>
          <a:p>
            <a:pPr algn="ctr" defTabSz="457200" latinLnBrk="0"/>
            <a:r>
              <a:rPr lang="en-US" altLang="ko-KR" sz="1600" dirty="0"/>
              <a:t>hidden layer</a:t>
            </a:r>
            <a:endParaRPr lang="ko-KR" altLang="en-US" sz="1600" dirty="0"/>
          </a:p>
        </p:txBody>
      </p:sp>
      <p:sp>
        <p:nvSpPr>
          <p:cNvPr id="203" name="TextBox 202"/>
          <p:cNvSpPr txBox="1"/>
          <p:nvPr/>
        </p:nvSpPr>
        <p:spPr>
          <a:xfrm>
            <a:off x="2807676" y="3989407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2nd</a:t>
            </a:r>
          </a:p>
          <a:p>
            <a:pPr algn="ctr" defTabSz="457200" latinLnBrk="0"/>
            <a:r>
              <a:rPr lang="en-US" altLang="ko-KR" sz="1600" dirty="0"/>
              <a:t>hidden layer</a:t>
            </a:r>
            <a:endParaRPr lang="ko-KR" altLang="en-US" sz="1600" dirty="0"/>
          </a:p>
        </p:txBody>
      </p:sp>
      <p:sp>
        <p:nvSpPr>
          <p:cNvPr id="204" name="TextBox 203"/>
          <p:cNvSpPr txBox="1"/>
          <p:nvPr/>
        </p:nvSpPr>
        <p:spPr>
          <a:xfrm>
            <a:off x="4506954" y="4017133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 smtClean="0"/>
              <a:t>nth</a:t>
            </a:r>
            <a:endParaRPr lang="en-US" altLang="ko-KR" sz="1600" dirty="0"/>
          </a:p>
          <a:p>
            <a:pPr algn="ctr" defTabSz="457200" latinLnBrk="0"/>
            <a:r>
              <a:rPr lang="en-US" altLang="ko-KR" sz="1600" dirty="0"/>
              <a:t>hidden layer</a:t>
            </a:r>
            <a:endParaRPr lang="ko-KR" altLang="en-US" sz="1600" dirty="0"/>
          </a:p>
        </p:txBody>
      </p:sp>
      <p:sp>
        <p:nvSpPr>
          <p:cNvPr id="205" name="TextBox 204"/>
          <p:cNvSpPr txBox="1"/>
          <p:nvPr/>
        </p:nvSpPr>
        <p:spPr>
          <a:xfrm>
            <a:off x="5970741" y="4010988"/>
            <a:ext cx="126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en-US" altLang="ko-KR" sz="1600" dirty="0"/>
              <a:t>Output</a:t>
            </a:r>
          </a:p>
          <a:p>
            <a:pPr algn="ctr" defTabSz="457200" latinLnBrk="0"/>
            <a:r>
              <a:rPr lang="en-US" altLang="ko-KR" sz="1600" dirty="0"/>
              <a:t>layer</a:t>
            </a:r>
            <a:endParaRPr lang="ko-KR" altLang="en-US" sz="1600" dirty="0"/>
          </a:p>
        </p:txBody>
      </p:sp>
      <p:cxnSp>
        <p:nvCxnSpPr>
          <p:cNvPr id="210" name="Straight Arrow Connector 209"/>
          <p:cNvCxnSpPr/>
          <p:nvPr/>
        </p:nvCxnSpPr>
        <p:spPr>
          <a:xfrm>
            <a:off x="5366080" y="1617224"/>
            <a:ext cx="1007725" cy="111045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5366079" y="2335768"/>
            <a:ext cx="1007726" cy="3919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5366080" y="2727678"/>
            <a:ext cx="1007725" cy="3220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flipV="1">
            <a:off x="5366082" y="2727678"/>
            <a:ext cx="1007723" cy="10360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5348932" y="1617223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5366082" y="3062520"/>
            <a:ext cx="1026933" cy="3905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5366082" y="3449410"/>
            <a:ext cx="1009783" cy="3037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V="1">
            <a:off x="5366079" y="2020581"/>
            <a:ext cx="1015461" cy="3151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5366082" y="2007774"/>
            <a:ext cx="1009783" cy="10328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>
            <a:off x="5348932" y="1597869"/>
            <a:ext cx="1026933" cy="185154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>
            <a:off x="5366079" y="2335768"/>
            <a:ext cx="1009786" cy="1113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 flipV="1">
            <a:off x="5375686" y="1996982"/>
            <a:ext cx="1017329" cy="174742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/>
              <p:cNvSpPr/>
              <p:nvPr/>
            </p:nvSpPr>
            <p:spPr>
              <a:xfrm>
                <a:off x="5849593" y="1225408"/>
                <a:ext cx="812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5" name="Rectangle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593" y="1225408"/>
                <a:ext cx="812658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Oval 225"/>
              <p:cNvSpPr/>
              <p:nvPr/>
            </p:nvSpPr>
            <p:spPr>
              <a:xfrm>
                <a:off x="4912079" y="134648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6" name="Oval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9" y="1346482"/>
                <a:ext cx="453998" cy="454775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Oval 226"/>
              <p:cNvSpPr/>
              <p:nvPr/>
            </p:nvSpPr>
            <p:spPr>
              <a:xfrm>
                <a:off x="4912078" y="2065026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7" name="Oval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8" y="2065026"/>
                <a:ext cx="453998" cy="454775"/>
              </a:xfrm>
              <a:prstGeom prst="ellipse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Oval 227"/>
              <p:cNvSpPr/>
              <p:nvPr/>
            </p:nvSpPr>
            <p:spPr>
              <a:xfrm>
                <a:off x="4912079" y="2779022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8" name="Oval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79" y="2779022"/>
                <a:ext cx="453998" cy="454775"/>
              </a:xfrm>
              <a:prstGeom prst="ellipse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Oval 228"/>
              <p:cNvSpPr/>
              <p:nvPr/>
            </p:nvSpPr>
            <p:spPr>
              <a:xfrm>
                <a:off x="4912081" y="3493018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9" name="Oval 2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81" y="3493018"/>
                <a:ext cx="453998" cy="454775"/>
              </a:xfrm>
              <a:prstGeom prst="ellipse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Oval 229"/>
              <p:cNvSpPr/>
              <p:nvPr/>
            </p:nvSpPr>
            <p:spPr>
              <a:xfrm>
                <a:off x="6373806" y="1769779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0" name="Oval 2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06" y="1769779"/>
                <a:ext cx="453998" cy="454775"/>
              </a:xfrm>
              <a:prstGeom prst="ellipse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Oval 230"/>
              <p:cNvSpPr/>
              <p:nvPr/>
            </p:nvSpPr>
            <p:spPr>
              <a:xfrm>
                <a:off x="6373805" y="2488323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1" name="Oval 2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05" y="2488323"/>
                <a:ext cx="453998" cy="454775"/>
              </a:xfrm>
              <a:prstGeom prst="ellipse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Oval 231"/>
              <p:cNvSpPr/>
              <p:nvPr/>
            </p:nvSpPr>
            <p:spPr>
              <a:xfrm>
                <a:off x="6373806" y="3211415"/>
                <a:ext cx="453998" cy="45477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2" name="Oval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06" y="3211415"/>
                <a:ext cx="453998" cy="454775"/>
              </a:xfrm>
              <a:prstGeom prst="ellipse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6827804" y="1996982"/>
            <a:ext cx="552508" cy="107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34987" y="1801257"/>
                <a:ext cx="393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87" y="1801257"/>
                <a:ext cx="393135" cy="369332"/>
              </a:xfrm>
              <a:prstGeom prst="rect">
                <a:avLst/>
              </a:prstGeom>
              <a:blipFill rotWithShape="1">
                <a:blip r:embed="rId23"/>
                <a:stretch>
                  <a:fillRect r="-2031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3" name="Straight Arrow Connector 232"/>
          <p:cNvCxnSpPr/>
          <p:nvPr/>
        </p:nvCxnSpPr>
        <p:spPr>
          <a:xfrm>
            <a:off x="6832124" y="2716886"/>
            <a:ext cx="552508" cy="107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7239307" y="2521161"/>
                <a:ext cx="393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307" y="2521161"/>
                <a:ext cx="393135" cy="369332"/>
              </a:xfrm>
              <a:prstGeom prst="rect">
                <a:avLst/>
              </a:prstGeom>
              <a:blipFill rotWithShape="1">
                <a:blip r:embed="rId24"/>
                <a:stretch>
                  <a:fillRect r="-1875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/>
          <p:cNvCxnSpPr/>
          <p:nvPr/>
        </p:nvCxnSpPr>
        <p:spPr>
          <a:xfrm>
            <a:off x="6827803" y="3447675"/>
            <a:ext cx="552508" cy="107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/>
              <p:cNvSpPr/>
              <p:nvPr/>
            </p:nvSpPr>
            <p:spPr>
              <a:xfrm>
                <a:off x="7234986" y="3251950"/>
                <a:ext cx="3931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6" name="Rectangle 2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86" y="3251950"/>
                <a:ext cx="393135" cy="369332"/>
              </a:xfrm>
              <a:prstGeom prst="rect">
                <a:avLst/>
              </a:prstGeom>
              <a:blipFill rotWithShape="1">
                <a:blip r:embed="rId25"/>
                <a:stretch>
                  <a:fillRect r="-20313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Multi-labels Classification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917677" y="5209184"/>
            <a:ext cx="230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dirty="0">
                <a:solidFill>
                  <a:srgbClr val="FF0000"/>
                </a:solidFill>
              </a:rPr>
              <a:t>Penalizing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Cost Functions For Neural Network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66800" y="4545284"/>
                <a:ext cx="712560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3333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3333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solidFill>
                                                    <a:srgbClr val="3333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ko-KR" alt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45284"/>
                <a:ext cx="7125605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1313" y="1505339"/>
                <a:ext cx="791177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rgbClr val="3333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solidFill>
                                                <a:srgbClr val="3333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13" y="1505339"/>
                <a:ext cx="791177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52400" y="100692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/>
                </a:solidFill>
              </a:rPr>
              <a:t>Log-likelihood of a logistic regression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2399" y="40386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/>
                </a:solidFill>
              </a:rPr>
              <a:t>Log-likelihood of a Neural Network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5000" y="2184969"/>
            <a:ext cx="230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dirty="0">
                <a:solidFill>
                  <a:srgbClr val="FF0000"/>
                </a:solidFill>
              </a:rPr>
              <a:t>Penalizing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2146" y="5746086"/>
                <a:ext cx="8004653" cy="77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is a nested function of sigmoid functions</a:t>
                </a:r>
              </a:p>
              <a:p>
                <a:endParaRPr lang="en-US" sz="800" dirty="0" smtClean="0">
                  <a:sym typeface="Wingdings" panose="05000000000000000000" pitchFamily="2" charset="2"/>
                </a:endParaRPr>
              </a:p>
              <a:p>
                <a:r>
                  <a:rPr lang="en-US" b="1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Training is difficult!!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6" y="5746086"/>
                <a:ext cx="8004653" cy="774699"/>
              </a:xfrm>
              <a:prstGeom prst="rect">
                <a:avLst/>
              </a:prstGeom>
              <a:blipFill>
                <a:blip r:embed="rId4"/>
                <a:stretch>
                  <a:fillRect l="-685" t="-3937" b="-1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57400" y="2487946"/>
                <a:ext cx="2731325" cy="596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487946"/>
                <a:ext cx="2731325" cy="596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4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601325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Forward Propagation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75856" y="3826039"/>
            <a:ext cx="5760640" cy="2311714"/>
            <a:chOff x="2130867" y="3637541"/>
            <a:chExt cx="5760640" cy="2311714"/>
          </a:xfrm>
        </p:grpSpPr>
        <p:grpSp>
          <p:nvGrpSpPr>
            <p:cNvPr id="30" name="Group 29"/>
            <p:cNvGrpSpPr/>
            <p:nvPr/>
          </p:nvGrpSpPr>
          <p:grpSpPr>
            <a:xfrm>
              <a:off x="2130867" y="3637541"/>
              <a:ext cx="5760640" cy="1199575"/>
              <a:chOff x="2120196" y="4365104"/>
              <a:chExt cx="5760640" cy="11995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2120196" y="4365104"/>
                    <a:ext cx="5760640" cy="4769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+,…,+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+,…+,</m:t>
                              </m:r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−1)</m:t>
                                      </m:r>
                                    </m:sup>
                                  </m:sSup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−1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0196" y="4365104"/>
                    <a:ext cx="5760640" cy="47692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51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2468383" y="4835953"/>
                    <a:ext cx="2881862" cy="7287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  <a:ea typeface="Cambria Math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−1)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8383" y="4835953"/>
                    <a:ext cx="2881862" cy="728726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407838" y="4777752"/>
                  <a:ext cx="2111475" cy="6455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∙,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838" y="4777752"/>
                  <a:ext cx="2111475" cy="64556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2479054" y="5467585"/>
                  <a:ext cx="1647309" cy="4816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∙,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054" y="5467585"/>
                  <a:ext cx="1647309" cy="48167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b="-25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/>
          <p:cNvSpPr txBox="1"/>
          <p:nvPr/>
        </p:nvSpPr>
        <p:spPr>
          <a:xfrm>
            <a:off x="5220073" y="5580529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value for each node is determined by logistic regression for a single layer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89217" y="1206620"/>
            <a:ext cx="4437207" cy="3096344"/>
            <a:chOff x="138341" y="877412"/>
            <a:chExt cx="4505667" cy="3073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/>
                <p:cNvSpPr/>
                <p:nvPr/>
              </p:nvSpPr>
              <p:spPr>
                <a:xfrm>
                  <a:off x="1753435" y="877412"/>
                  <a:ext cx="564028" cy="535364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Oval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435" y="877412"/>
                  <a:ext cx="564028" cy="535364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805371" y="2830225"/>
                  <a:ext cx="3898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371" y="2830225"/>
                  <a:ext cx="38985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/>
                <p:cNvSpPr/>
                <p:nvPr/>
              </p:nvSpPr>
              <p:spPr>
                <a:xfrm>
                  <a:off x="1753435" y="3375800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1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ko-KR" sz="1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5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  <m:r>
                                  <a:rPr lang="en-US" altLang="ko-KR" sz="15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435" y="3375800"/>
                  <a:ext cx="576064" cy="557256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/>
                <p:cNvSpPr/>
                <p:nvPr/>
              </p:nvSpPr>
              <p:spPr>
                <a:xfrm>
                  <a:off x="1712264" y="2060848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264" y="2060848"/>
                  <a:ext cx="576064" cy="557256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/>
                <p:cNvSpPr/>
                <p:nvPr/>
              </p:nvSpPr>
              <p:spPr>
                <a:xfrm>
                  <a:off x="4067944" y="2044652"/>
                  <a:ext cx="576064" cy="571633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2044652"/>
                  <a:ext cx="576064" cy="571633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807552" y="1454413"/>
                  <a:ext cx="3898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552" y="1454413"/>
                  <a:ext cx="389850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/>
            <p:cNvCxnSpPr>
              <a:stCxn id="35" idx="6"/>
            </p:cNvCxnSpPr>
            <p:nvPr/>
          </p:nvCxnSpPr>
          <p:spPr>
            <a:xfrm>
              <a:off x="2317463" y="1145094"/>
              <a:ext cx="1750481" cy="108030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2288328" y="2330469"/>
              <a:ext cx="17796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2329499" y="2409003"/>
              <a:ext cx="1738446" cy="116560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2623220" y="1854247"/>
                  <a:ext cx="716158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220" y="1854247"/>
                  <a:ext cx="716158" cy="476221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 rot="1932120">
                  <a:off x="2878285" y="1186539"/>
                  <a:ext cx="640872" cy="4304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32120">
                  <a:off x="2878285" y="1186539"/>
                  <a:ext cx="640872" cy="43045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 rot="19575630">
                  <a:off x="2443244" y="2612186"/>
                  <a:ext cx="1058495" cy="510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75630">
                  <a:off x="2443244" y="2612186"/>
                  <a:ext cx="1058495" cy="51090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/>
                <p:cNvSpPr/>
                <p:nvPr/>
              </p:nvSpPr>
              <p:spPr>
                <a:xfrm>
                  <a:off x="179512" y="895365"/>
                  <a:ext cx="564028" cy="535364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895365"/>
                  <a:ext cx="564028" cy="535364"/>
                </a:xfrm>
                <a:prstGeom prst="ellipse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231448" y="2848178"/>
                  <a:ext cx="3898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48" y="2848178"/>
                  <a:ext cx="389850" cy="461665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/>
                <p:cNvSpPr/>
                <p:nvPr/>
              </p:nvSpPr>
              <p:spPr>
                <a:xfrm>
                  <a:off x="179512" y="3393753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3393753"/>
                  <a:ext cx="576064" cy="557256"/>
                </a:xfrm>
                <a:prstGeom prst="ellipse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/>
                <p:cNvSpPr/>
                <p:nvPr/>
              </p:nvSpPr>
              <p:spPr>
                <a:xfrm>
                  <a:off x="138341" y="2078801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41" y="2078801"/>
                  <a:ext cx="576064" cy="557256"/>
                </a:xfrm>
                <a:prstGeom prst="ellipse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231448" y="1556791"/>
                  <a:ext cx="3898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48" y="1556791"/>
                  <a:ext cx="389850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957916" y="899258"/>
                  <a:ext cx="556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⋯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916" y="899258"/>
                  <a:ext cx="556563" cy="461665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957915" y="2126596"/>
                  <a:ext cx="556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⋯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915" y="2126596"/>
                  <a:ext cx="556563" cy="461665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958904" y="3423595"/>
                  <a:ext cx="556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⋯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904" y="3423595"/>
                  <a:ext cx="556563" cy="461665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5220073" y="2408172"/>
                <a:ext cx="548106" cy="465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3" y="2408172"/>
                <a:ext cx="548106" cy="46508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Training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602955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Backward Propagation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319" y="26609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706EC"/>
                </a:solidFill>
              </a:rPr>
              <a:t>A</a:t>
            </a:r>
            <a:r>
              <a:rPr lang="en-US" altLang="ko-KR" b="1" dirty="0" smtClean="0">
                <a:solidFill>
                  <a:srgbClr val="2706EC"/>
                </a:solidFill>
              </a:rPr>
              <a:t>t output node</a:t>
            </a:r>
            <a:endParaRPr lang="ko-KR" altLang="en-US" b="1" dirty="0">
              <a:solidFill>
                <a:srgbClr val="2706E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2858" y="3833366"/>
                <a:ext cx="2718501" cy="635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ko-KR" sz="1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8" y="3833366"/>
                <a:ext cx="2718501" cy="635943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7818" y="3051227"/>
                <a:ext cx="2247603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8" y="3051227"/>
                <a:ext cx="2247603" cy="533288"/>
              </a:xfrm>
              <a:prstGeom prst="rect">
                <a:avLst/>
              </a:prstGeom>
              <a:blipFill>
                <a:blip r:embed="rId3"/>
                <a:stretch>
                  <a:fillRect l="-2989" t="-135632" b="-20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29" y="4469309"/>
                <a:ext cx="1917704" cy="635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29" y="4469309"/>
                <a:ext cx="1917704" cy="635943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78046" y="5019840"/>
                <a:ext cx="2299156" cy="635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6" y="5019840"/>
                <a:ext cx="2299156" cy="635943"/>
              </a:xfrm>
              <a:prstGeom prst="rect">
                <a:avLst/>
              </a:prstGeom>
              <a:blipFill>
                <a:blip r:embed="rId5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59911" y="5655783"/>
                <a:ext cx="1962460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1" y="5655783"/>
                <a:ext cx="1962460" cy="414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7062" y="6206476"/>
                <a:ext cx="1198533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−1)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62" y="6206476"/>
                <a:ext cx="1198533" cy="390876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259245" y="4504643"/>
                <a:ext cx="3712170" cy="544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3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3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1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3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3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e>
                      </m:nary>
                      <m:r>
                        <a:rPr lang="en-US" altLang="ko-KR" sz="13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sz="13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then</m:t>
                      </m:r>
                      <m:sSubSup>
                        <m:sSubSupPr>
                          <m:ctrlP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3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3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300" i="1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245" y="4504643"/>
                <a:ext cx="3712170" cy="5441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181680" y="6180817"/>
                <a:ext cx="2322687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2706EC"/>
                    </a:solidFill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solidFill>
                              <a:srgbClr val="2706E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sSup>
                      <m:sSupPr>
                        <m:ctrlP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4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400" i="1"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4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400" i="1">
                            <a:solidFill>
                              <a:srgbClr val="2706E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400" i="1">
                                <a:solidFill>
                                  <a:srgbClr val="2706EC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ko-KR" altLang="en-US" sz="1400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80" y="6180817"/>
                <a:ext cx="2322687" cy="414729"/>
              </a:xfrm>
              <a:prstGeom prst="rect">
                <a:avLst/>
              </a:prstGeom>
              <a:blipFill>
                <a:blip r:embed="rId9"/>
                <a:stretch>
                  <a:fillRect l="-78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259245" y="4173508"/>
            <a:ext cx="3714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Define the summed variable for simplicity</a:t>
            </a:r>
            <a:endParaRPr lang="ko-KR" altLang="en-US" sz="15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673589" y="4613876"/>
                <a:ext cx="1451936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589" y="4613876"/>
                <a:ext cx="1451936" cy="390876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000133" y="957063"/>
            <a:ext cx="3848300" cy="2975993"/>
            <a:chOff x="3707904" y="1994407"/>
            <a:chExt cx="3848300" cy="2975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/>
                <p:cNvSpPr/>
                <p:nvPr/>
              </p:nvSpPr>
              <p:spPr>
                <a:xfrm>
                  <a:off x="5706475" y="1994407"/>
                  <a:ext cx="564028" cy="535364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75" y="1994407"/>
                  <a:ext cx="564028" cy="535364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818270" y="3480264"/>
                  <a:ext cx="311303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270" y="3480264"/>
                  <a:ext cx="311303" cy="3231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/>
                <p:cNvSpPr/>
                <p:nvPr/>
              </p:nvSpPr>
              <p:spPr>
                <a:xfrm>
                  <a:off x="5706475" y="3789040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5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Oval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475" y="3789040"/>
                  <a:ext cx="576064" cy="557256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/>
                <p:cNvSpPr/>
                <p:nvPr/>
              </p:nvSpPr>
              <p:spPr>
                <a:xfrm>
                  <a:off x="5665304" y="2891592"/>
                  <a:ext cx="576064" cy="55725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Oval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304" y="2891592"/>
                  <a:ext cx="576064" cy="557256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/>
            <p:cNvCxnSpPr/>
            <p:nvPr/>
          </p:nvCxnSpPr>
          <p:spPr>
            <a:xfrm>
              <a:off x="6288550" y="2246189"/>
              <a:ext cx="400886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6543188" y="2025715"/>
                  <a:ext cx="63684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88" y="2025715"/>
                  <a:ext cx="636841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/>
            <p:cNvCxnSpPr/>
            <p:nvPr/>
          </p:nvCxnSpPr>
          <p:spPr>
            <a:xfrm>
              <a:off x="6247379" y="3170220"/>
              <a:ext cx="370049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6543188" y="2910554"/>
                  <a:ext cx="613566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88" y="2910554"/>
                  <a:ext cx="613566" cy="424796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6488993" y="3843825"/>
                  <a:ext cx="67922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993" y="3843825"/>
                  <a:ext cx="679225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/>
                <p:cNvSpPr/>
                <p:nvPr/>
              </p:nvSpPr>
              <p:spPr>
                <a:xfrm>
                  <a:off x="3707904" y="2875396"/>
                  <a:ext cx="576064" cy="571633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5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−1)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Oval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04" y="2875396"/>
                  <a:ext cx="576064" cy="571633"/>
                </a:xfrm>
                <a:prstGeom prst="ellipse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819019" y="2550068"/>
                  <a:ext cx="311303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⋮</m:t>
                        </m:r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019" y="2550068"/>
                  <a:ext cx="311303" cy="3231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>
              <a:stCxn id="67" idx="2"/>
              <a:endCxn id="76" idx="6"/>
            </p:cNvCxnSpPr>
            <p:nvPr/>
          </p:nvCxnSpPr>
          <p:spPr>
            <a:xfrm flipH="1">
              <a:off x="4283968" y="2262089"/>
              <a:ext cx="1422507" cy="89912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76" idx="6"/>
            </p:cNvCxnSpPr>
            <p:nvPr/>
          </p:nvCxnSpPr>
          <p:spPr>
            <a:xfrm flipH="1">
              <a:off x="4283968" y="3161213"/>
              <a:ext cx="13813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9" idx="2"/>
              <a:endCxn id="76" idx="6"/>
            </p:cNvCxnSpPr>
            <p:nvPr/>
          </p:nvCxnSpPr>
          <p:spPr>
            <a:xfrm flipH="1" flipV="1">
              <a:off x="4283968" y="3161213"/>
              <a:ext cx="1422507" cy="90645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4854720" y="2697237"/>
                  <a:ext cx="746935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720" y="2697237"/>
                  <a:ext cx="746935" cy="47622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5308601" y="4437112"/>
                  <a:ext cx="2247603" cy="5332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𝐿</m:t>
                                        </m:r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altLang="ko-KR" sz="1400" b="0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  </m:t>
                                        </m:r>
                                        <m:r>
                                          <a:rPr lang="en-US" altLang="ko-KR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4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601" y="4437112"/>
                  <a:ext cx="2247603" cy="533288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l="-2981" t="-135632" b="-2080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/>
            <p:nvPr/>
          </p:nvCxnSpPr>
          <p:spPr>
            <a:xfrm>
              <a:off x="6282539" y="4067668"/>
              <a:ext cx="370049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4259245" y="1903573"/>
                <a:ext cx="548106" cy="465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245" y="1903573"/>
                <a:ext cx="548106" cy="4650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Training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810" y="579493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Backward Propagation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362" y="1046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706EC"/>
                </a:solidFill>
              </a:rPr>
              <a:t>A</a:t>
            </a:r>
            <a:r>
              <a:rPr lang="en-US" altLang="ko-KR" b="1" dirty="0" smtClean="0">
                <a:solidFill>
                  <a:srgbClr val="2706EC"/>
                </a:solidFill>
              </a:rPr>
              <a:t>t hidden layer</a:t>
            </a:r>
            <a:endParaRPr lang="ko-KR" altLang="en-US" b="1" dirty="0">
              <a:solidFill>
                <a:srgbClr val="2706E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8746" y="2186238"/>
                <a:ext cx="3578607" cy="639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 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6" y="2186238"/>
                <a:ext cx="3578607" cy="639406"/>
              </a:xfrm>
              <a:prstGeom prst="rect">
                <a:avLst/>
              </a:prstGeom>
              <a:blipFill rotWithShape="1">
                <a:blip r:embed="rId2"/>
                <a:stretch>
                  <a:fillRect t="-112381" b="-15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96740" y="2750173"/>
                <a:ext cx="2607893" cy="639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sz="1400" i="1">
                                  <a:latin typeface="Cambria Math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−1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14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40" y="2750173"/>
                <a:ext cx="2607893" cy="639406"/>
              </a:xfrm>
              <a:prstGeom prst="rect">
                <a:avLst/>
              </a:prstGeom>
              <a:blipFill rotWithShape="1">
                <a:blip r:embed="rId3"/>
                <a:stretch>
                  <a:fillRect l="-13551" t="-112381" b="-15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96740" y="3329308"/>
                <a:ext cx="2959913" cy="639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40" y="3329308"/>
                <a:ext cx="2959913" cy="639406"/>
              </a:xfrm>
              <a:prstGeom prst="rect">
                <a:avLst/>
              </a:prstGeom>
              <a:blipFill rotWithShape="1">
                <a:blip r:embed="rId4"/>
                <a:stretch>
                  <a:fillRect l="-11934" t="-112381" b="-15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02358" y="4444512"/>
                <a:ext cx="3611823" cy="726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1400" i="1"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num>
                        <m:den>
                          <m:r>
                            <a:rPr lang="ko-KR" altLang="en-US" sz="1400" i="1">
                              <a:latin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58" y="4444512"/>
                <a:ext cx="3611823" cy="7262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69461" y="5170736"/>
                <a:ext cx="3756991" cy="53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−2)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61" y="5170736"/>
                <a:ext cx="3756991" cy="533288"/>
              </a:xfrm>
              <a:prstGeom prst="rect">
                <a:avLst/>
              </a:prstGeom>
              <a:blipFill rotWithShape="1">
                <a:blip r:embed="rId6"/>
                <a:stretch>
                  <a:fillRect l="-9416" t="-134091" b="-20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56815" y="5704024"/>
                <a:ext cx="3756991" cy="533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−2)</m:t>
                          </m:r>
                        </m:sup>
                      </m:sSubSup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ko-KR" sz="1400" i="1"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𝐿</m:t>
                                      </m:r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5" y="5704024"/>
                <a:ext cx="3756991" cy="533288"/>
              </a:xfrm>
              <a:prstGeom prst="rect">
                <a:avLst/>
              </a:prstGeom>
              <a:blipFill rotWithShape="1">
                <a:blip r:embed="rId7"/>
                <a:stretch>
                  <a:fillRect t="-135632" b="-208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6739" y="3884445"/>
                <a:ext cx="3503588" cy="639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9" y="3884445"/>
                <a:ext cx="3503588" cy="639406"/>
              </a:xfrm>
              <a:prstGeom prst="rect">
                <a:avLst/>
              </a:prstGeom>
              <a:blipFill rotWithShape="1">
                <a:blip r:embed="rId9"/>
                <a:stretch>
                  <a:fillRect l="-9913" t="-112381" b="-155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515255" y="5139412"/>
                <a:ext cx="3523913" cy="564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3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bSup>
                          </m:num>
                          <m:den>
                            <m:r>
                              <a:rPr lang="ko-KR" altLang="en-US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US" altLang="ko-KR" sz="13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bSup>
                          </m:den>
                        </m:f>
                        <m:r>
                          <a:rPr lang="en-US" altLang="ko-KR" sz="13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3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  <m:r>
                              <a:rPr lang="en-US" altLang="ko-KR" sz="13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en-US" altLang="ko-KR" sz="13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−2)</m:t>
                        </m:r>
                      </m:sup>
                    </m:sSubSup>
                  </m:oMath>
                </a14:m>
                <a:r>
                  <a:rPr lang="ko-KR" altLang="en-US" sz="13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3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from previous slide</a:t>
                </a:r>
                <a:endParaRPr lang="ko-KR" altLang="en-US" sz="13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255" y="5139412"/>
                <a:ext cx="3523913" cy="56425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550361" y="6181848"/>
                <a:ext cx="6418104" cy="501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300" i="1" smtClean="0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300" b="0" i="0" smtClean="0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where</m:t>
                          </m:r>
                          <m:r>
                            <a:rPr lang="en-US" altLang="ko-KR" sz="1300" b="0" i="0" smtClean="0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ko-KR" altLang="en-US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−1)</m:t>
                          </m:r>
                        </m:sup>
                      </m:sSubSup>
                      <m:sSup>
                        <m:sSup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pt-BR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altLang="ko-KR" sz="1300" i="1">
                                      <a:solidFill>
                                        <a:srgbClr val="2706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  <m:r>
                                        <a:rPr lang="en-US" altLang="ko-KR" sz="13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sSup>
                        <m:sSup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pt-BR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300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61" y="6181848"/>
                <a:ext cx="6418104" cy="501804"/>
              </a:xfrm>
              <a:prstGeom prst="rect">
                <a:avLst/>
              </a:prstGeom>
              <a:blipFill rotWithShape="1">
                <a:blip r:embed="rId11"/>
                <a:stretch>
                  <a:fillRect t="-132927" r="-1899" b="-203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02358" y="6237312"/>
                <a:ext cx="1418337" cy="390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−2)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40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𝐿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58" y="6237312"/>
                <a:ext cx="1418337" cy="390876"/>
              </a:xfrm>
              <a:prstGeom prst="rect">
                <a:avLst/>
              </a:prstGeom>
              <a:blipFill rotWithShape="1">
                <a:blip r:embed="rId2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84362" y="1441904"/>
                <a:ext cx="2247603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altLang="ko-KR" sz="1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ko-KR" sz="14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 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2" y="1441904"/>
                <a:ext cx="2247603" cy="533288"/>
              </a:xfrm>
              <a:prstGeom prst="rect">
                <a:avLst/>
              </a:prstGeom>
              <a:blipFill rotWithShape="1">
                <a:blip r:embed="rId25"/>
                <a:stretch>
                  <a:fillRect l="-2981" t="-135632" b="-208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3522921" y="1873209"/>
                <a:ext cx="548106" cy="465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21" y="1873209"/>
                <a:ext cx="548106" cy="46508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Training</a:t>
            </a:r>
            <a:endParaRPr lang="en-US" b="1" dirty="0">
              <a:solidFill>
                <a:srgbClr val="3333FF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988089" y="957063"/>
            <a:ext cx="4688367" cy="3514606"/>
            <a:chOff x="4016372" y="355159"/>
            <a:chExt cx="4688367" cy="3514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4389610" y="3290696"/>
                  <a:ext cx="2270622" cy="5790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ko-KR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𝑟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en-US" altLang="ko-KR" sz="1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−1)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610" y="3290696"/>
                  <a:ext cx="2270622" cy="57906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/>
            <p:cNvGrpSpPr/>
            <p:nvPr/>
          </p:nvGrpSpPr>
          <p:grpSpPr>
            <a:xfrm>
              <a:off x="4016372" y="355159"/>
              <a:ext cx="4688367" cy="2921058"/>
              <a:chOff x="2724143" y="1994407"/>
              <a:chExt cx="4688367" cy="29210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/>
                  <p:cNvSpPr/>
                  <p:nvPr/>
                </p:nvSpPr>
                <p:spPr>
                  <a:xfrm>
                    <a:off x="5706475" y="1994407"/>
                    <a:ext cx="564028" cy="535364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5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Oval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6475" y="1994407"/>
                    <a:ext cx="564028" cy="535364"/>
                  </a:xfrm>
                  <a:prstGeom prst="ellipse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/>
                  <p:cNvSpPr/>
                  <p:nvPr/>
                </p:nvSpPr>
                <p:spPr>
                  <a:xfrm>
                    <a:off x="5802069" y="3524029"/>
                    <a:ext cx="31130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2069" y="3524029"/>
                    <a:ext cx="311303" cy="323165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Oval 74"/>
                  <p:cNvSpPr/>
                  <p:nvPr/>
                </p:nvSpPr>
                <p:spPr>
                  <a:xfrm>
                    <a:off x="5706475" y="3789040"/>
                    <a:ext cx="576064" cy="55725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Oval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6475" y="3789040"/>
                    <a:ext cx="576064" cy="557256"/>
                  </a:xfrm>
                  <a:prstGeom prst="ellipse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/>
                  <p:cNvSpPr/>
                  <p:nvPr/>
                </p:nvSpPr>
                <p:spPr>
                  <a:xfrm>
                    <a:off x="5665304" y="2891592"/>
                    <a:ext cx="576064" cy="55725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5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5304" y="2891592"/>
                    <a:ext cx="576064" cy="557256"/>
                  </a:xfrm>
                  <a:prstGeom prst="ellipse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>
                <a:off x="6288550" y="2246189"/>
                <a:ext cx="400886" cy="0"/>
              </a:xfrm>
              <a:prstGeom prst="straightConnector1">
                <a:avLst/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/>
                  <p:cNvSpPr/>
                  <p:nvPr/>
                </p:nvSpPr>
                <p:spPr>
                  <a:xfrm>
                    <a:off x="6543188" y="2025715"/>
                    <a:ext cx="636841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59" name="Rectangle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188" y="2025715"/>
                    <a:ext cx="636841" cy="40011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/>
              <p:cNvCxnSpPr/>
              <p:nvPr/>
            </p:nvCxnSpPr>
            <p:spPr>
              <a:xfrm>
                <a:off x="6247379" y="3170220"/>
                <a:ext cx="370049" cy="0"/>
              </a:xfrm>
              <a:prstGeom prst="straightConnector1">
                <a:avLst/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/>
                  <p:cNvSpPr/>
                  <p:nvPr/>
                </p:nvSpPr>
                <p:spPr>
                  <a:xfrm>
                    <a:off x="6543188" y="2910554"/>
                    <a:ext cx="65312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61" name="Rectangle 6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188" y="2910554"/>
                    <a:ext cx="653128" cy="40011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b="-1076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6488993" y="3843825"/>
                    <a:ext cx="679225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62" name="Rectangle 6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8993" y="3843825"/>
                    <a:ext cx="679225" cy="40011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 b="-1076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Oval 81"/>
                  <p:cNvSpPr/>
                  <p:nvPr/>
                </p:nvSpPr>
                <p:spPr>
                  <a:xfrm>
                    <a:off x="4139952" y="2875396"/>
                    <a:ext cx="576064" cy="571633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5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9952" y="2875396"/>
                    <a:ext cx="576064" cy="571633"/>
                  </a:xfrm>
                  <a:prstGeom prst="ellipse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/>
                  <p:cNvSpPr/>
                  <p:nvPr/>
                </p:nvSpPr>
                <p:spPr>
                  <a:xfrm>
                    <a:off x="5819019" y="2550068"/>
                    <a:ext cx="31130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⋮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64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019" y="2550068"/>
                    <a:ext cx="311303" cy="323165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/>
              <p:cNvCxnSpPr>
                <a:stCxn id="52" idx="2"/>
                <a:endCxn id="82" idx="6"/>
              </p:cNvCxnSpPr>
              <p:nvPr/>
            </p:nvCxnSpPr>
            <p:spPr>
              <a:xfrm flipH="1">
                <a:off x="4716016" y="2262089"/>
                <a:ext cx="990459" cy="89912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endCxn id="82" idx="6"/>
              </p:cNvCxnSpPr>
              <p:nvPr/>
            </p:nvCxnSpPr>
            <p:spPr>
              <a:xfrm flipH="1">
                <a:off x="4716016" y="3161213"/>
                <a:ext cx="94928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5" idx="2"/>
                <a:endCxn id="82" idx="6"/>
              </p:cNvCxnSpPr>
              <p:nvPr/>
            </p:nvCxnSpPr>
            <p:spPr>
              <a:xfrm flipH="1" flipV="1">
                <a:off x="4716016" y="3161213"/>
                <a:ext cx="990459" cy="90645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3275856" y="3170220"/>
                <a:ext cx="864096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Oval 87"/>
                  <p:cNvSpPr/>
                  <p:nvPr/>
                </p:nvSpPr>
                <p:spPr>
                  <a:xfrm>
                    <a:off x="2724143" y="2882585"/>
                    <a:ext cx="576064" cy="557256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sz="15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−2)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Oval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4143" y="2882585"/>
                    <a:ext cx="576064" cy="557256"/>
                  </a:xfrm>
                  <a:prstGeom prst="ellipse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/>
                  <p:cNvSpPr/>
                  <p:nvPr/>
                </p:nvSpPr>
                <p:spPr>
                  <a:xfrm>
                    <a:off x="3208263" y="2672443"/>
                    <a:ext cx="966547" cy="47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−1)</m:t>
                              </m:r>
                            </m:sup>
                          </m:sSubSup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Rectangle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263" y="2672443"/>
                    <a:ext cx="966547" cy="476221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 b="-50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/>
                  <p:cNvSpPr/>
                  <p:nvPr/>
                </p:nvSpPr>
                <p:spPr>
                  <a:xfrm>
                    <a:off x="5308601" y="4413661"/>
                    <a:ext cx="2103909" cy="50180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3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ko-KR" sz="13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3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3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𝐿</m:t>
                                          </m:r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altLang="ko-KR" sz="13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  </m:t>
                                          </m:r>
                                          <m:r>
                                            <a:rPr lang="en-US" altLang="ko-KR" sz="13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3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3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sz="1300" dirty="0"/>
                  </a:p>
                </p:txBody>
              </p:sp>
            </mc:Choice>
            <mc:Fallback xmlns="">
              <p:sp>
                <p:nvSpPr>
                  <p:cNvPr id="71" name="Rectangle 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8601" y="4413661"/>
                    <a:ext cx="2103909" cy="501804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 l="-2609" t="-132927" b="-20365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1" name="Straight Arrow Connector 90"/>
              <p:cNvCxnSpPr/>
              <p:nvPr/>
            </p:nvCxnSpPr>
            <p:spPr>
              <a:xfrm>
                <a:off x="6282539" y="4067668"/>
                <a:ext cx="370049" cy="0"/>
              </a:xfrm>
              <a:prstGeom prst="straightConnector1">
                <a:avLst/>
              </a:prstGeom>
              <a:ln w="1905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4389610" y="2833339"/>
                  <a:ext cx="1501693" cy="3649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𝐿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610" y="2833339"/>
                  <a:ext cx="1501693" cy="364972"/>
                </a:xfrm>
                <a:prstGeom prst="rect">
                  <a:avLst/>
                </a:prstGeom>
                <a:blipFill>
                  <a:blip r:embed="rId28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77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Non-Bayesian vs Bayesian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" y="1148006"/>
                <a:ext cx="807720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i="1" dirty="0" smtClean="0">
                    <a:solidFill>
                      <a:srgbClr val="3333FF"/>
                    </a:solidFill>
                  </a:rPr>
                  <a:t>discriminative</a:t>
                </a:r>
                <a:r>
                  <a:rPr lang="en-US" dirty="0" smtClean="0">
                    <a:solidFill>
                      <a:srgbClr val="3333FF"/>
                    </a:solidFill>
                  </a:rPr>
                  <a:t> probabilistic classification</a:t>
                </a:r>
              </a:p>
              <a:p>
                <a:endParaRPr lang="en-US" sz="1000" dirty="0"/>
              </a:p>
              <a:p>
                <a:pPr algn="ctr"/>
                <a:endParaRPr lang="en-US" sz="1000" dirty="0" smtClean="0"/>
              </a:p>
              <a:p>
                <a:pPr algn="ctr"/>
                <a:endParaRPr lang="en-US" sz="1000" dirty="0"/>
              </a:p>
              <a:p>
                <a:pPr algn="ctr"/>
                <a:endParaRPr lang="en-US" sz="1000" dirty="0" smtClean="0"/>
              </a:p>
              <a:p>
                <a:pPr lvl="1"/>
                <a:r>
                  <a:rPr lang="en-US" dirty="0" smtClean="0"/>
                  <a:t>Directly model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using parameteric form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48006"/>
                <a:ext cx="8077200" cy="1261884"/>
              </a:xfrm>
              <a:prstGeom prst="rect">
                <a:avLst/>
              </a:prstGeom>
              <a:blipFill>
                <a:blip r:embed="rId2"/>
                <a:stretch>
                  <a:fillRect l="-453" t="-2415" b="-6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30346" y="2590800"/>
            <a:ext cx="3947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i="1" dirty="0" smtClean="0">
                <a:solidFill>
                  <a:srgbClr val="3333FF"/>
                </a:solidFill>
              </a:rPr>
              <a:t>Generative</a:t>
            </a:r>
            <a:r>
              <a:rPr lang="en-US" dirty="0" smtClean="0">
                <a:solidFill>
                  <a:srgbClr val="3333FF"/>
                </a:solidFill>
              </a:rPr>
              <a:t> </a:t>
            </a:r>
            <a:r>
              <a:rPr lang="en-US" dirty="0">
                <a:solidFill>
                  <a:srgbClr val="3333FF"/>
                </a:solidFill>
              </a:rPr>
              <a:t>probabilistic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2600" y="2967988"/>
                <a:ext cx="4348498" cy="720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967988"/>
                <a:ext cx="4348498" cy="720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72702" y="3764092"/>
                <a:ext cx="6538119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600" dirty="0" smtClean="0"/>
                  <a:t>Model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 smtClean="0"/>
                  <a:t> and combined them in Bayes’ rule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3764092"/>
                <a:ext cx="6538119" cy="362984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90500" y="589291"/>
            <a:ext cx="654228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Non-Bayesian approaches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44227" y="2439411"/>
                <a:ext cx="2099773" cy="485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227" y="2439411"/>
                <a:ext cx="2099773" cy="485710"/>
              </a:xfrm>
              <a:prstGeom prst="rect">
                <a:avLst/>
              </a:prstGeom>
              <a:blipFill>
                <a:blip r:embed="rId5"/>
                <a:stretch>
                  <a:fillRect t="-3750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15797" y="1156828"/>
            <a:ext cx="6600553" cy="132653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5797" y="2623481"/>
            <a:ext cx="6595024" cy="149991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500" y="4276023"/>
                <a:ext cx="8763000" cy="248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Full Bayesian approach for classification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Construct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Construct likelihood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 smtClean="0"/>
                  <a:t> 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Construct posterior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Posterior predictive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276023"/>
                <a:ext cx="8763000" cy="2483885"/>
              </a:xfrm>
              <a:prstGeom prst="rect">
                <a:avLst/>
              </a:prstGeom>
              <a:blipFill>
                <a:blip r:embed="rId6"/>
                <a:stretch>
                  <a:fillRect l="-41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828800" y="1559958"/>
                <a:ext cx="1957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559958"/>
                <a:ext cx="195778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0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5555" y="656413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Forward Backward Propagation algorithm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355976" y="1556792"/>
                <a:ext cx="3060774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     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altLang="ko-KR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556792"/>
                <a:ext cx="3060774" cy="890052"/>
              </a:xfrm>
              <a:prstGeom prst="rect">
                <a:avLst/>
              </a:prstGeom>
              <a:blipFill>
                <a:blip r:embed="rId2"/>
                <a:stretch>
                  <a:fillRect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236296" y="1628800"/>
                <a:ext cx="187220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chemeClr val="tx1"/>
                        </a:solidFill>
                        <a:latin typeface="Cambria Math"/>
                      </a:rPr>
                      <m:t>𝑙</m:t>
                    </m:r>
                    <m:r>
                      <a:rPr lang="en-US" altLang="ko-KR" sz="1500" b="0" i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5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</m:oMath>
                </a14:m>
                <a:r>
                  <a:rPr lang="ko-KR" altLang="en-US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ko-KR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(output layer)</a:t>
                </a:r>
                <a:endParaRPr lang="ko-KR" altLang="en-US" sz="15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1628800"/>
                <a:ext cx="1872208" cy="323165"/>
              </a:xfrm>
              <a:prstGeom prst="rect">
                <a:avLst/>
              </a:prstGeom>
              <a:blipFill>
                <a:blip r:embed="rId3"/>
                <a:stretch>
                  <a:fillRect l="-1303" t="-3774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236296" y="2112893"/>
                <a:ext cx="187220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solidFill>
                          <a:schemeClr val="tx1"/>
                        </a:solidFill>
                        <a:latin typeface="Cambria Math"/>
                      </a:rPr>
                      <m:t>𝑙</m:t>
                    </m:r>
                    <m:r>
                      <a:rPr lang="en-US" altLang="ko-KR" sz="1500" b="0" i="0" smtClean="0">
                        <a:solidFill>
                          <a:schemeClr val="tx1"/>
                        </a:solidFill>
                        <a:latin typeface="Cambria Math"/>
                      </a:rPr>
                      <m:t>&lt;</m:t>
                    </m:r>
                    <m:r>
                      <a:rPr lang="en-US" altLang="ko-KR" sz="15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</m:oMath>
                </a14:m>
                <a:r>
                  <a:rPr lang="ko-KR" altLang="en-US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ko-KR" sz="15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(hidden layer)</a:t>
                </a:r>
                <a:endParaRPr lang="ko-KR" altLang="en-US" sz="15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112893"/>
                <a:ext cx="1872208" cy="323165"/>
              </a:xfrm>
              <a:prstGeom prst="rect">
                <a:avLst/>
              </a:prstGeom>
              <a:blipFill>
                <a:blip r:embed="rId4"/>
                <a:stretch>
                  <a:fillRect l="-1303" t="-5660" r="-651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9512" y="3422982"/>
              <a:ext cx="6095999" cy="3318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3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0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3190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98506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1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Initialize all weights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1600" dirty="0" smtClean="0"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at</a:t>
                          </a:r>
                          <a:r>
                            <a:rPr lang="en-US" altLang="ko-KR" sz="1600" baseline="0" dirty="0" smtClean="0">
                              <a:latin typeface="Calibri" panose="020F0502020204030204" pitchFamily="34" charset="0"/>
                            </a:rPr>
                            <a:t> random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i="0" dirty="0" smtClean="0">
                              <a:latin typeface="Calibri" panose="020F0502020204030204" pitchFamily="34" charset="0"/>
                            </a:rPr>
                            <a:t>2</a:t>
                          </a:r>
                          <a:endParaRPr lang="ko-KR" alt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=0, 1, 2,..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/>
                                </a:rPr>
                                <m:t>do</m:t>
                              </m:r>
                            </m:oMath>
                          </a14:m>
                          <a:endParaRPr lang="ko-KR" alt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3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Pick a</a:t>
                          </a:r>
                          <a:r>
                            <a:rPr lang="en-US" altLang="ko-KR" sz="1600" baseline="0" dirty="0" smtClean="0">
                              <a:latin typeface="Calibri" panose="020F0502020204030204" pitchFamily="34" charset="0"/>
                            </a:rPr>
                            <a:t> single data point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1" i="1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altLang="ko-KR" sz="1600" i="1">
                                  <a:latin typeface="Cambria Math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16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=1,…,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</m:d>
                            </m:oMath>
                          </a14:m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4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b="1" dirty="0" smtClean="0">
                              <a:solidFill>
                                <a:srgbClr val="2706EC"/>
                              </a:solidFill>
                              <a:latin typeface="Calibri" panose="020F0502020204030204" pitchFamily="34" charset="0"/>
                            </a:rPr>
                            <a:t>Forward propagation </a:t>
                          </a:r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: compute all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5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</a:rPr>
                            <a:t>Backward</a:t>
                          </a:r>
                          <a:r>
                            <a:rPr lang="en-US" altLang="ko-KR" sz="1600" b="1" dirty="0" smtClean="0">
                              <a:solidFill>
                                <a:srgbClr val="2706EC"/>
                              </a:solidFill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ko-KR" sz="1600" b="1" dirty="0" smtClean="0"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</a:rPr>
                            <a:t>propagation</a:t>
                          </a:r>
                          <a:r>
                            <a:rPr lang="en-US" altLang="ko-KR" sz="1600" b="1" dirty="0" smtClean="0">
                              <a:solidFill>
                                <a:srgbClr val="2706EC"/>
                              </a:solidFill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: compute all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6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Update</a:t>
                          </a:r>
                          <a:r>
                            <a:rPr lang="en-US" altLang="ko-KR" sz="1600" baseline="0" dirty="0" smtClean="0">
                              <a:latin typeface="Calibri" panose="020F0502020204030204" pitchFamily="34" charset="0"/>
                            </a:rPr>
                            <a:t> the weights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600" dirty="0" smtClean="0">
                              <a:latin typeface="Calibri" panose="020F0502020204030204" pitchFamily="34" charset="0"/>
                              <a:sym typeface="Wingdings" panose="05000000000000000000" pitchFamily="2" charset="2"/>
                            </a:rPr>
                            <a:t> </a:t>
                          </a:r>
                          <a:r>
                            <a:rPr lang="en-US" altLang="ko-KR" sz="1600" baseline="0" dirty="0" smtClean="0">
                              <a:latin typeface="Calibri" panose="020F0502020204030204" pitchFamily="34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Calibri" panose="020F0502020204030204" pitchFamily="34" charset="0"/>
                              <a:sym typeface="Wingdings" panose="05000000000000000000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4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ko-KR" sz="1400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ko-KR" altLang="en-US" sz="1400" b="0" i="1" smtClean="0">
                                  <a:latin typeface="Cambria Math"/>
                                </a:rPr>
                                <m:t>𝛼</m:t>
                              </m:r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7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Iterate until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1600" dirty="0" smtClean="0"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converges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8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Return</a:t>
                          </a:r>
                          <a:r>
                            <a:rPr lang="en-US" altLang="ko-KR" sz="1600" baseline="0" dirty="0" smtClean="0">
                              <a:latin typeface="Calibri" panose="020F0502020204030204" pitchFamily="34" charset="0"/>
                            </a:rPr>
                            <a:t> the final weights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a14:m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7662938"/>
                  </p:ext>
                </p:extLst>
              </p:nvPr>
            </p:nvGraphicFramePr>
            <p:xfrm>
              <a:off x="179512" y="3422982"/>
              <a:ext cx="6095999" cy="3318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32"/>
                    <a:gridCol w="576064"/>
                    <a:gridCol w="5231903"/>
                  </a:tblGrid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1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4932" t="-1429" r="-105" b="-68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i="0" dirty="0" smtClean="0">
                              <a:latin typeface="Calibri" panose="020F0502020204030204" pitchFamily="34" charset="0"/>
                            </a:rPr>
                            <a:t>2</a:t>
                          </a:r>
                          <a:endParaRPr lang="ko-KR" altLang="en-US" sz="1600" i="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4932" t="-116393" r="-105" b="-6868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3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6550" t="-216393" r="-117" b="-586885"/>
                          </a:stretch>
                        </a:blipFill>
                      </a:tcPr>
                    </a:tc>
                  </a:tr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4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6550" t="-275714" r="-117" b="-411429"/>
                          </a:stretch>
                        </a:blipFill>
                      </a:tcPr>
                    </a:tc>
                  </a:tr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5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6550" t="-370423" r="-117" b="-305634"/>
                          </a:stretch>
                        </a:blipFill>
                      </a:tcPr>
                    </a:tc>
                  </a:tr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6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6550" t="-477143" r="-117" b="-210000"/>
                          </a:stretch>
                        </a:blipFill>
                      </a:tcPr>
                    </a:tc>
                  </a:tr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7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6550" t="-569014" r="-117" b="-107042"/>
                          </a:stretch>
                        </a:blipFill>
                      </a:tcPr>
                    </a:tc>
                  </a:tr>
                  <a:tr h="429451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600" dirty="0" smtClean="0">
                              <a:latin typeface="Calibri" panose="020F0502020204030204" pitchFamily="34" charset="0"/>
                            </a:rPr>
                            <a:t>8</a:t>
                          </a:r>
                          <a:endParaRPr lang="ko-KR" altLang="en-US" sz="1600" dirty="0">
                            <a:latin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4932" t="-678571" r="-105" b="-857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716016" y="2560849"/>
                <a:ext cx="2091405" cy="391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300" i="1" smtClean="0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sz="1300" b="0" i="1" smtClean="0">
                          <a:solidFill>
                            <a:srgbClr val="2706EC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300" b="0" i="1" smtClean="0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3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ko-KR" sz="1300" i="1" smtClean="0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300" b="0" i="1" smtClean="0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3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300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60849"/>
                <a:ext cx="2091405" cy="391710"/>
              </a:xfrm>
              <a:prstGeom prst="rect">
                <a:avLst/>
              </a:prstGeom>
              <a:blipFill>
                <a:blip r:embed="rId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155" y="1556792"/>
                <a:ext cx="2710677" cy="688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5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500" i="1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15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i="1"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5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15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5" y="1556792"/>
                <a:ext cx="2710677" cy="688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53211" y="2343813"/>
                <a:ext cx="2069669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srgbClr val="2706EC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5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 smtClean="0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ko-KR" sz="1500" i="1">
                          <a:solidFill>
                            <a:srgbClr val="2706E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500" i="1">
                              <a:solidFill>
                                <a:srgbClr val="2706E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i="1">
                              <a:solidFill>
                                <a:srgbClr val="2706EC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500" i="1">
                                  <a:solidFill>
                                    <a:srgbClr val="2706E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solidFill>
                                    <a:srgbClr val="2706EC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500" i="1">
                                      <a:solidFill>
                                        <a:srgbClr val="2706E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500">
                                      <a:solidFill>
                                        <a:srgbClr val="2706EC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500" i="1">
                                          <a:solidFill>
                                            <a:srgbClr val="2706E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500" i="1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500" i="1" smtClean="0">
                                          <a:solidFill>
                                            <a:srgbClr val="2706EC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500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11" y="2343813"/>
                <a:ext cx="2069669" cy="564898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107504" y="1074802"/>
            <a:ext cx="224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706EC"/>
                </a:solidFill>
                <a:latin typeface="Calibri" panose="020F0502020204030204" pitchFamily="34" charset="0"/>
              </a:rPr>
              <a:t>Forward propagation </a:t>
            </a:r>
            <a:endParaRPr lang="ko-KR" altLang="en-US" dirty="0"/>
          </a:p>
        </p:txBody>
      </p:sp>
      <p:sp>
        <p:nvSpPr>
          <p:cNvPr id="53" name="Rectangle 52"/>
          <p:cNvSpPr/>
          <p:nvPr/>
        </p:nvSpPr>
        <p:spPr>
          <a:xfrm>
            <a:off x="4307249" y="1048180"/>
            <a:ext cx="238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</a:rPr>
              <a:t>Backward</a:t>
            </a:r>
            <a:r>
              <a:rPr lang="en-US" altLang="ko-KR" b="1" dirty="0">
                <a:solidFill>
                  <a:srgbClr val="2706EC"/>
                </a:solidFill>
                <a:latin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</a:rPr>
              <a:t>propagation</a:t>
            </a:r>
            <a:r>
              <a:rPr lang="en-US" altLang="ko-KR" b="1" dirty="0">
                <a:solidFill>
                  <a:srgbClr val="2706EC"/>
                </a:solidFill>
                <a:latin typeface="Calibri" panose="020F0502020204030204" pitchFamily="34" charset="0"/>
              </a:rPr>
              <a:t> 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5496" y="307250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Forward Backward Propagation algorithm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56" name="Right Bracket 55"/>
          <p:cNvSpPr/>
          <p:nvPr/>
        </p:nvSpPr>
        <p:spPr>
          <a:xfrm>
            <a:off x="5364088" y="5292642"/>
            <a:ext cx="288032" cy="84666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940152" y="4725144"/>
            <a:ext cx="2592288" cy="1853119"/>
            <a:chOff x="6084168" y="4797152"/>
            <a:chExt cx="2592288" cy="1853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6252007" y="5636724"/>
                  <a:ext cx="1810239" cy="674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5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sz="1500" i="1"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500" b="0" i="1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  <m:sSubSup>
                          <m:sSubSup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i="1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b="0" i="1" smtClean="0">
                                <a:latin typeface="Cambria Math"/>
                              </a:rPr>
                              <m:t>−1)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500" i="1">
                                <a:latin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007" y="5636724"/>
                  <a:ext cx="1810239" cy="674993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6084168" y="4797152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Applying gradient decent </a:t>
              </a:r>
              <a:endPara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6244779" y="5112873"/>
                  <a:ext cx="2116477" cy="674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500" b="0" i="1" smtClean="0">
                            <a:latin typeface="Cambria Math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5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altLang="ko-KR" sz="1500" b="0" i="1" smtClean="0">
                            <a:latin typeface="Cambria Math"/>
                          </a:rPr>
                          <m:t>−</m:t>
                        </m:r>
                        <m:r>
                          <a:rPr lang="ko-KR" altLang="en-US" sz="1500" i="1">
                            <a:latin typeface="Cambria Math"/>
                          </a:rPr>
                          <m:t>𝛼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500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altLang="ko-KR" sz="1500" i="1">
                                <a:latin typeface="Cambria Math"/>
                              </a:rPr>
                              <m:t>𝐸</m:t>
                            </m:r>
                          </m:num>
                          <m:den>
                            <m:r>
                              <a:rPr lang="ko-KR" altLang="en-US" sz="1500" i="1">
                                <a:latin typeface="Cambria Math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ko-KR" sz="15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779" y="5112873"/>
                  <a:ext cx="2116477" cy="674993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6354904" y="6311717"/>
                  <a:ext cx="15899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600" i="1"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ko-KR" altLang="en-US" sz="1600" dirty="0" smtClean="0">
                      <a:latin typeface="Calibri" panose="020F0502020204030204" pitchFamily="34" charset="0"/>
                    </a:rPr>
                    <a:t> </a:t>
                  </a:r>
                  <a:r>
                    <a:rPr lang="en-US" altLang="ko-KR" sz="1600" dirty="0" smtClean="0">
                      <a:latin typeface="Calibri" panose="020F0502020204030204" pitchFamily="34" charset="0"/>
                    </a:rPr>
                    <a:t>is learning rate</a:t>
                  </a:r>
                  <a:endParaRPr lang="ko-KR" altLang="en-US" sz="16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904" y="6311717"/>
                  <a:ext cx="1589987" cy="33855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5455" r="-766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Rectangle 57"/>
          <p:cNvSpPr/>
          <p:nvPr/>
        </p:nvSpPr>
        <p:spPr>
          <a:xfrm>
            <a:off x="4283968" y="1052736"/>
            <a:ext cx="4824536" cy="208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58"/>
          <p:cNvSpPr/>
          <p:nvPr/>
        </p:nvSpPr>
        <p:spPr>
          <a:xfrm>
            <a:off x="107504" y="1052736"/>
            <a:ext cx="3960440" cy="2088232"/>
          </a:xfrm>
          <a:prstGeom prst="rect">
            <a:avLst/>
          </a:prstGeom>
          <a:noFill/>
          <a:ln>
            <a:solidFill>
              <a:srgbClr val="270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Training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726140" y="2577504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77504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2735807" y="4139788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39788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77504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77504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39788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39788"/>
                <a:ext cx="482160" cy="4852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820128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  <a:endCxn id="24" idx="2"/>
          </p:cNvCxnSpPr>
          <p:nvPr/>
        </p:nvCxnSpPr>
        <p:spPr>
          <a:xfrm>
            <a:off x="3208300" y="2820128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6"/>
            <a:endCxn id="22" idx="2"/>
          </p:cNvCxnSpPr>
          <p:nvPr/>
        </p:nvCxnSpPr>
        <p:spPr>
          <a:xfrm flipV="1">
            <a:off x="3217967" y="2820128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82412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67744" y="4423084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48883" y="2843644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58646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58646"/>
                <a:ext cx="482160" cy="4852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65536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90223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519189" y="2424914"/>
                <a:ext cx="651910" cy="412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89" y="2424914"/>
                <a:ext cx="651910" cy="412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 rot="3054274">
                <a:off x="3387449" y="2903276"/>
                <a:ext cx="651910" cy="412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387449" y="2903276"/>
                <a:ext cx="651910" cy="412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 rot="18623271">
                <a:off x="3043694" y="3637748"/>
                <a:ext cx="651910" cy="412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2,1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23271">
                <a:off x="3043694" y="3637748"/>
                <a:ext cx="651910" cy="412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504078" y="3970120"/>
                <a:ext cx="651910" cy="412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078" y="3970120"/>
                <a:ext cx="651910" cy="4122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 rot="2431407">
                <a:off x="5198545" y="2734309"/>
                <a:ext cx="651909" cy="39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31407">
                <a:off x="5198545" y="2734309"/>
                <a:ext cx="651909" cy="3995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 rot="19230316">
                <a:off x="4964153" y="3654093"/>
                <a:ext cx="651909" cy="39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4964153" y="3654093"/>
                <a:ext cx="651909" cy="399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6876256" y="3404135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80312" y="3395644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884368" y="3404135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401961" y="3636659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79512" y="2680870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80870"/>
                <a:ext cx="4635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51520" y="420244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02444"/>
                <a:ext cx="4635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435849" y="3462047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62047"/>
                <a:ext cx="46358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835696" y="4137181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816835" y="2607246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09610" y="2607246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28471" y="4137181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89862" y="260985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723" y="413978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32197" y="2663595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63595"/>
                <a:ext cx="3946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841866" y="4193530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93530"/>
                <a:ext cx="39466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322399" y="3021005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3021005"/>
                <a:ext cx="613566" cy="424796"/>
              </a:xfrm>
              <a:prstGeom prst="rect">
                <a:avLst/>
              </a:prstGeom>
              <a:blipFill>
                <a:blip r:embed="rId18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2236526" y="2237914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37914"/>
                <a:ext cx="5014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267744" y="3770456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70456"/>
                <a:ext cx="506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78672" y="1772724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5808" y="2642373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4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726140" y="2533596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33596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2735807" y="4095880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095880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33596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33596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095880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095880"/>
                <a:ext cx="482160" cy="4852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776220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  <a:endCxn id="24" idx="2"/>
          </p:cNvCxnSpPr>
          <p:nvPr/>
        </p:nvCxnSpPr>
        <p:spPr>
          <a:xfrm>
            <a:off x="3208300" y="2776220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6"/>
            <a:endCxn id="22" idx="2"/>
          </p:cNvCxnSpPr>
          <p:nvPr/>
        </p:nvCxnSpPr>
        <p:spPr>
          <a:xfrm flipV="1">
            <a:off x="3217967" y="2776220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38504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67744" y="437917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48883" y="279973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14738"/>
                <a:ext cx="482160" cy="48524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14738"/>
                <a:ext cx="482160" cy="4852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21628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46315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876256" y="336022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80312" y="3351736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884368" y="336022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401961" y="3592751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79512" y="2636962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36962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51520" y="415853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58536"/>
                <a:ext cx="4635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435849" y="341813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18139"/>
                <a:ext cx="4635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1835696" y="409327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816835" y="256333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09610" y="256333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28471" y="409327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89862" y="2565945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08723" y="4095880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32197" y="2619687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19687"/>
                <a:ext cx="3946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841866" y="414962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49622"/>
                <a:ext cx="3946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617054" y="2473493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054" y="2473493"/>
                <a:ext cx="504177" cy="2923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 rot="3054274">
                <a:off x="3398981" y="2966875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398981" y="2966875"/>
                <a:ext cx="504177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 rot="18598883">
                <a:off x="3150838" y="3663757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150838" y="3663757"/>
                <a:ext cx="504177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601825" y="4025954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825" y="4025954"/>
                <a:ext cx="504177" cy="2923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 rot="2327709">
                <a:off x="5267741" y="2872311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267741" y="2872311"/>
                <a:ext cx="504177" cy="2923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19230316">
                <a:off x="5070041" y="3696063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5070041" y="3696063"/>
                <a:ext cx="504177" cy="2923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496" y="783512"/>
                <a:ext cx="957706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latin typeface="Calibri" panose="020F0502020204030204" pitchFamily="34" charset="0"/>
                  </a:rPr>
                  <a:t>Initialize weight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/>
                          </a:rPr>
                          <m:t>,</m:t>
                        </m:r>
                        <m:r>
                          <a:rPr lang="en-US" altLang="ko-KR" sz="16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i="1">
                            <a:latin typeface="Cambria Math"/>
                          </a:rPr>
                          <m:t>𝐿</m:t>
                        </m:r>
                        <m:r>
                          <a:rPr lang="en-US" altLang="ko-KR" sz="1600" i="1">
                            <a:latin typeface="Cambria Math"/>
                          </a:rPr>
                          <m:t>−1)</m:t>
                        </m:r>
                      </m:sup>
                    </m:sSubSup>
                    <m:r>
                      <a:rPr lang="en-US" altLang="ko-KR" sz="16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2500" dirty="0">
                    <a:latin typeface="Calibri" panose="020F0502020204030204" pitchFamily="34" charset="0"/>
                  </a:rPr>
                  <a:t>(iteration = 0 )</a:t>
                </a:r>
                <a:endParaRPr lang="ko-KR" altLang="en-US" sz="25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783512"/>
                <a:ext cx="9577064" cy="477054"/>
              </a:xfrm>
              <a:prstGeom prst="rect">
                <a:avLst/>
              </a:prstGeom>
              <a:blipFill>
                <a:blip r:embed="rId18"/>
                <a:stretch>
                  <a:fillRect l="-1082" t="-12821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6322399" y="2977097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2977097"/>
                <a:ext cx="613566" cy="424796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236526" y="2194006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194006"/>
                <a:ext cx="5014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267744" y="3726548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26548"/>
                <a:ext cx="506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8672" y="1728816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5808" y="2598465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726140" y="257815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78150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2735807" y="414043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40434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7815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.81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78150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4043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.81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40434"/>
                <a:ext cx="482160" cy="4852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820774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  <a:endCxn id="24" idx="2"/>
          </p:cNvCxnSpPr>
          <p:nvPr/>
        </p:nvCxnSpPr>
        <p:spPr>
          <a:xfrm>
            <a:off x="3208300" y="2820774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6"/>
            <a:endCxn id="22" idx="2"/>
          </p:cNvCxnSpPr>
          <p:nvPr/>
        </p:nvCxnSpPr>
        <p:spPr>
          <a:xfrm flipV="1">
            <a:off x="3217967" y="2820774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83058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59292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.69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59292"/>
                <a:ext cx="482160" cy="4852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66182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90869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96" y="828066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Forward Propagation (iteration = 1 )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617054" y="2518047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054" y="2518047"/>
                <a:ext cx="504177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 rot="3054274">
                <a:off x="3398981" y="3011429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398981" y="3011429"/>
                <a:ext cx="504177" cy="292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 rot="18598883">
                <a:off x="3150838" y="3708311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150838" y="3708311"/>
                <a:ext cx="504177" cy="2923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601825" y="4070508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825" y="4070508"/>
                <a:ext cx="504177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 rot="2327709">
                <a:off x="5267741" y="2916865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267741" y="2916865"/>
                <a:ext cx="504177" cy="2923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 rot="19230316">
                <a:off x="5070041" y="3740617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5070041" y="3740617"/>
                <a:ext cx="504177" cy="2923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>
            <a:off x="2267744" y="442373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248883" y="284429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876256" y="340478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80312" y="3396290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884368" y="340478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401961" y="3637305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79512" y="268151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81516"/>
                <a:ext cx="4635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51520" y="4203090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03090"/>
                <a:ext cx="4635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8435849" y="346269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62693"/>
                <a:ext cx="46358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/>
          <p:cNvSpPr/>
          <p:nvPr/>
        </p:nvSpPr>
        <p:spPr>
          <a:xfrm>
            <a:off x="1835696" y="413782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816835" y="260789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309610" y="260789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28471" y="413782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89862" y="2610499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08723" y="4140434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832197" y="266424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64241"/>
                <a:ext cx="3946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841866" y="4194176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94176"/>
                <a:ext cx="39466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2840325" y="5508586"/>
                <a:ext cx="2883803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325" y="5508586"/>
                <a:ext cx="2883803" cy="7287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2768317" y="5242620"/>
            <a:ext cx="224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706EC"/>
                </a:solidFill>
                <a:latin typeface="Calibri" panose="020F0502020204030204" pitchFamily="34" charset="0"/>
              </a:rPr>
              <a:t>Forward propagation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6322399" y="3021651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3021651"/>
                <a:ext cx="613566" cy="424796"/>
              </a:xfrm>
              <a:prstGeom prst="rect">
                <a:avLst/>
              </a:prstGeom>
              <a:blipFill>
                <a:blip r:embed="rId19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236526" y="2238560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38560"/>
                <a:ext cx="5014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267744" y="3771102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71102"/>
                <a:ext cx="506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78672" y="1773370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65808" y="2643019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302981" y="958828"/>
                <a:ext cx="2475100" cy="12728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5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5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5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  <m:sup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5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5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  <m:r>
                                    <a:rPr lang="en-US" altLang="ko-KR" sz="15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15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5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5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[0.5,0.5]</m:t>
                                  </m:r>
                                </m:e>
                                <m:sup>
                                  <m:r>
                                    <a:rPr lang="en-US" sz="15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5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500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81" y="958828"/>
                <a:ext cx="2475100" cy="12728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4944269" y="2231677"/>
            <a:ext cx="358712" cy="3464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40456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0.005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40456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02740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−0.005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02740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783080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2"/>
          </p:cNvCxnSpPr>
          <p:nvPr/>
        </p:nvCxnSpPr>
        <p:spPr>
          <a:xfrm>
            <a:off x="3208300" y="2783080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2"/>
          </p:cNvCxnSpPr>
          <p:nvPr/>
        </p:nvCxnSpPr>
        <p:spPr>
          <a:xfrm flipV="1">
            <a:off x="3217967" y="2783080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45364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21598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0.06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21598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28488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53175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96" y="790372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Backward</a:t>
            </a:r>
            <a:r>
              <a:rPr lang="en-US" altLang="ko-KR" sz="2500" dirty="0">
                <a:latin typeface="Calibri" panose="020F0502020204030204" pitchFamily="34" charset="0"/>
              </a:rPr>
              <a:t> Propagation (iteration = 1 </a:t>
            </a:r>
            <a:r>
              <a:rPr lang="en-US" altLang="ko-KR" sz="2500" dirty="0" smtClean="0">
                <a:latin typeface="Calibri" panose="020F0502020204030204" pitchFamily="34" charset="0"/>
              </a:rPr>
              <a:t>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617054" y="2480353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054" y="2480353"/>
                <a:ext cx="504177" cy="292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 rot="3054274">
                <a:off x="3398981" y="2973735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398981" y="2973735"/>
                <a:ext cx="504177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 rot="18598883">
                <a:off x="3150838" y="3670617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150838" y="3670617"/>
                <a:ext cx="504177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601825" y="4032814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825" y="4032814"/>
                <a:ext cx="504177" cy="292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 rot="2327709">
                <a:off x="5267741" y="2879171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267741" y="2879171"/>
                <a:ext cx="504177" cy="292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 rot="19230316">
                <a:off x="5070041" y="3702923"/>
                <a:ext cx="50417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5070041" y="3702923"/>
                <a:ext cx="504177" cy="2923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2267744" y="438603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248883" y="280659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876256" y="336708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380312" y="3358596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884368" y="336708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6401961" y="3599611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179512" y="2643822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43822"/>
                <a:ext cx="4635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51520" y="416539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65396"/>
                <a:ext cx="4635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8435849" y="342499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24999"/>
                <a:ext cx="46358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/>
          <p:cNvSpPr/>
          <p:nvPr/>
        </p:nvSpPr>
        <p:spPr>
          <a:xfrm>
            <a:off x="1835696" y="410013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816835" y="257019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309610" y="257019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328471" y="410013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89862" y="2572805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08723" y="4102740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832197" y="2626547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26547"/>
                <a:ext cx="39466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841866" y="415648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56482"/>
                <a:ext cx="3946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/>
              <p:cNvSpPr/>
              <p:nvPr/>
            </p:nvSpPr>
            <p:spPr>
              <a:xfrm>
                <a:off x="2726140" y="2540456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0" name="Oval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40456"/>
                <a:ext cx="482160" cy="48524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/>
              <p:cNvSpPr/>
              <p:nvPr/>
            </p:nvSpPr>
            <p:spPr>
              <a:xfrm>
                <a:off x="2735807" y="410274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1" name="Oval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02740"/>
                <a:ext cx="482160" cy="48524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713394" y="5279261"/>
                <a:ext cx="3479735" cy="1004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     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394" y="5279261"/>
                <a:ext cx="3479735" cy="1004057"/>
              </a:xfrm>
              <a:prstGeom prst="rect">
                <a:avLst/>
              </a:prstGeom>
              <a:blipFill>
                <a:blip r:embed="rId1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3361466" y="6317733"/>
                <a:ext cx="2523896" cy="46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466" y="6317733"/>
                <a:ext cx="2523896" cy="460832"/>
              </a:xfrm>
              <a:prstGeom prst="rect">
                <a:avLst/>
              </a:prstGeom>
              <a:blipFill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/>
          <p:cNvSpPr/>
          <p:nvPr/>
        </p:nvSpPr>
        <p:spPr>
          <a:xfrm>
            <a:off x="2727496" y="4869160"/>
            <a:ext cx="238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Calibri" panose="020F0502020204030204" pitchFamily="34" charset="0"/>
              </a:rPr>
              <a:t>Backward propagation </a:t>
            </a:r>
            <a:endParaRPr lang="ko-KR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6322399" y="2983957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2983957"/>
                <a:ext cx="613566" cy="424796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236526" y="2200866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00866"/>
                <a:ext cx="5014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2267744" y="3733408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33408"/>
                <a:ext cx="506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/>
          <p:cNvSpPr txBox="1"/>
          <p:nvPr/>
        </p:nvSpPr>
        <p:spPr>
          <a:xfrm>
            <a:off x="78672" y="1735676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965808" y="2605325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5302981" y="1423398"/>
                <a:ext cx="3067699" cy="84176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5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5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5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5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>
                              <a:latin typeface="Cambria Math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5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5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ko-KR" sz="15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nary>
                        <m:naryPr>
                          <m:chr m:val="∑"/>
                          <m:limLoc m:val="subSup"/>
                          <m:ctrlPr>
                            <a:rPr lang="pt-BR" altLang="ko-KR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500" i="1">
                              <a:latin typeface="Cambria Math"/>
                            </a:rPr>
                            <m:t>𝑘</m:t>
                          </m:r>
                          <m:r>
                            <a:rPr lang="en-US" altLang="ko-KR" sz="15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500" i="1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5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ko-KR" sz="15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5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ko-KR" sz="15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5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altLang="ko-KR" sz="150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5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.81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1−0.81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(−0.06)</m:t>
                      </m:r>
                      <m:r>
                        <a:rPr lang="en-US" i="1">
                          <a:latin typeface="Cambria Math"/>
                        </a:rPr>
                        <m:t>0.5</m:t>
                      </m:r>
                    </m:oMath>
                  </m:oMathPara>
                </a14:m>
                <a:endParaRPr lang="en-US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81" y="1423398"/>
                <a:ext cx="3067699" cy="841769"/>
              </a:xfrm>
              <a:prstGeom prst="rect">
                <a:avLst/>
              </a:prstGeom>
              <a:blipFill>
                <a:blip r:embed="rId22"/>
                <a:stretch>
                  <a:fillRect b="-425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/>
          <p:cNvCxnSpPr/>
          <p:nvPr/>
        </p:nvCxnSpPr>
        <p:spPr>
          <a:xfrm flipH="1">
            <a:off x="4944269" y="2253025"/>
            <a:ext cx="358712" cy="2874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6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64710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0.005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64710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26994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−0.005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26994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807334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2"/>
          </p:cNvCxnSpPr>
          <p:nvPr/>
        </p:nvCxnSpPr>
        <p:spPr>
          <a:xfrm>
            <a:off x="3208300" y="2807334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2"/>
          </p:cNvCxnSpPr>
          <p:nvPr/>
        </p:nvCxnSpPr>
        <p:spPr>
          <a:xfrm flipV="1">
            <a:off x="3217967" y="2807334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218513" y="4369618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45852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0.06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45852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52742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77429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502440" y="2504607"/>
                <a:ext cx="73340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005</a:t>
                </a:r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2504607"/>
                <a:ext cx="733406" cy="292388"/>
              </a:xfrm>
              <a:prstGeom prst="rect">
                <a:avLst/>
              </a:prstGeom>
              <a:blipFill>
                <a:blip r:embed="rId5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 rot="3054274">
                <a:off x="3249901" y="2997989"/>
                <a:ext cx="80233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249901" y="2997989"/>
                <a:ext cx="802336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 rot="18598883">
                <a:off x="3051453" y="3694871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051453" y="3694871"/>
                <a:ext cx="702948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502440" y="4057068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4057068"/>
                <a:ext cx="702948" cy="292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 rot="2327709">
                <a:off x="5168355" y="2903425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168355" y="2903425"/>
                <a:ext cx="702949" cy="2923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 rot="19230316">
                <a:off x="4970655" y="3727177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4970655" y="3727177"/>
                <a:ext cx="702949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35496" y="814626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Parameters updating </a:t>
            </a:r>
            <a:r>
              <a:rPr lang="en-US" altLang="ko-KR" sz="2500" dirty="0">
                <a:latin typeface="Calibri" panose="020F0502020204030204" pitchFamily="34" charset="0"/>
              </a:rPr>
              <a:t>(iteration = 1 </a:t>
            </a:r>
            <a:r>
              <a:rPr lang="en-US" altLang="ko-KR" sz="2500" dirty="0" smtClean="0">
                <a:latin typeface="Calibri" panose="020F0502020204030204" pitchFamily="34" charset="0"/>
              </a:rPr>
              <a:t>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76256" y="339134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380312" y="3382850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884368" y="339134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6401961" y="3623865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8435849" y="344925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49253"/>
                <a:ext cx="4635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/>
          <p:cNvCxnSpPr/>
          <p:nvPr/>
        </p:nvCxnSpPr>
        <p:spPr>
          <a:xfrm>
            <a:off x="2267744" y="441029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248883" y="283085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179512" y="266807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68076"/>
                <a:ext cx="46358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251520" y="4189650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89650"/>
                <a:ext cx="46358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ectangle 152"/>
          <p:cNvSpPr/>
          <p:nvPr/>
        </p:nvSpPr>
        <p:spPr>
          <a:xfrm>
            <a:off x="1835696" y="412438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1816835" y="259445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1309610" y="259445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328471" y="412438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789862" y="2597059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08723" y="4126994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1832197" y="265080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50801"/>
                <a:ext cx="39466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1841866" y="4180736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80736"/>
                <a:ext cx="3946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/>
              <p:cNvSpPr/>
              <p:nvPr/>
            </p:nvSpPr>
            <p:spPr>
              <a:xfrm>
                <a:off x="2726140" y="256471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1" name="Oval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64710"/>
                <a:ext cx="482160" cy="48524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/>
              <p:cNvSpPr/>
              <p:nvPr/>
            </p:nvSpPr>
            <p:spPr>
              <a:xfrm>
                <a:off x="2735807" y="412699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2" name="Oval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26994"/>
                <a:ext cx="482160" cy="48524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6322399" y="3008211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3008211"/>
                <a:ext cx="613566" cy="424796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2236526" y="2225120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25120"/>
                <a:ext cx="50148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2267744" y="3757662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57662"/>
                <a:ext cx="506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1841866" y="5545067"/>
                <a:ext cx="4687309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Update the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weights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Calibri" panose="020F0502020204030204" pitchFamily="34" charset="0"/>
                    <a:sym typeface="Wingdings" panose="05000000000000000000" pitchFamily="2" charset="2"/>
                  </a:rPr>
                  <a:t> 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/>
                          </a:rPr>
                          <m:t>,</m:t>
                        </m:r>
                        <m:r>
                          <a:rPr lang="en-US" altLang="ko-KR" sz="16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i="1">
                            <a:latin typeface="Cambria Math"/>
                          </a:rPr>
                          <m:t>𝑙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altLang="ko-KR" sz="1600">
                        <a:latin typeface="Cambria Math"/>
                      </a:rPr>
                      <m:t>−</m:t>
                    </m:r>
                    <m:r>
                      <a:rPr lang="ko-KR" altLang="en-US" sz="1600" i="1">
                        <a:latin typeface="Cambria Math"/>
                      </a:rPr>
                      <m:t>𝛼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−1)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5545067"/>
                <a:ext cx="4687309" cy="476221"/>
              </a:xfrm>
              <a:prstGeom prst="rect">
                <a:avLst/>
              </a:prstGeom>
              <a:blipFill>
                <a:blip r:embed="rId21"/>
                <a:stretch>
                  <a:fillRect l="-1040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/>
          <p:cNvSpPr txBox="1"/>
          <p:nvPr/>
        </p:nvSpPr>
        <p:spPr>
          <a:xfrm>
            <a:off x="78672" y="1759930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965808" y="2629579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4411001" y="1471686"/>
                <a:ext cx="2978701" cy="69698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ko-KR" sz="1600" dirty="0"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m:t>   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400">
                          <a:latin typeface="Cambria Math"/>
                        </a:rPr>
                        <m:t>−</m:t>
                      </m:r>
                      <m:r>
                        <a:rPr lang="ko-KR" altLang="en-US" sz="1400" i="1">
                          <a:latin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5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.5−0.1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×(−0.005)</m:t>
                      </m:r>
                    </m:oMath>
                  </m:oMathPara>
                </a14:m>
                <a:endParaRPr lang="en-US" dirty="0">
                  <a:solidFill>
                    <a:srgbClr val="2706EC"/>
                  </a:solidFill>
                </a:endParaRPr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01" y="1471686"/>
                <a:ext cx="2978701" cy="696986"/>
              </a:xfrm>
              <a:prstGeom prst="rect">
                <a:avLst/>
              </a:prstGeom>
              <a:blipFill>
                <a:blip r:embed="rId22"/>
                <a:stretch>
                  <a:fillRect b="-512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/>
          <p:cNvCxnSpPr/>
          <p:nvPr/>
        </p:nvCxnSpPr>
        <p:spPr>
          <a:xfrm flipH="1">
            <a:off x="4047590" y="2168672"/>
            <a:ext cx="358712" cy="2874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2726140" y="257815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78150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/>
              <p:cNvSpPr/>
              <p:nvPr/>
            </p:nvSpPr>
            <p:spPr>
              <a:xfrm>
                <a:off x="2735807" y="414043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40434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7815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.62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78150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4043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.62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40434"/>
                <a:ext cx="482160" cy="4852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820774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6"/>
            <a:endCxn id="24" idx="2"/>
          </p:cNvCxnSpPr>
          <p:nvPr/>
        </p:nvCxnSpPr>
        <p:spPr>
          <a:xfrm>
            <a:off x="3208300" y="2820774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6"/>
            <a:endCxn id="22" idx="2"/>
          </p:cNvCxnSpPr>
          <p:nvPr/>
        </p:nvCxnSpPr>
        <p:spPr>
          <a:xfrm flipV="1">
            <a:off x="3217967" y="2820774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218513" y="4383058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59292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.65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59292"/>
                <a:ext cx="482160" cy="4852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66182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90869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96" y="828066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For</a:t>
            </a:r>
            <a:r>
              <a:rPr lang="en-US" altLang="ko-KR" sz="2500" dirty="0">
                <a:latin typeface="Calibri" panose="020F0502020204030204" pitchFamily="34" charset="0"/>
              </a:rPr>
              <a:t>ward Propagation (iteration = </a:t>
            </a:r>
            <a:r>
              <a:rPr lang="en-US" altLang="ko-KR" sz="2500" dirty="0" smtClean="0">
                <a:latin typeface="Calibri" panose="020F0502020204030204" pitchFamily="34" charset="0"/>
              </a:rPr>
              <a:t>2 )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2267744" y="442373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248883" y="284429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79512" y="268151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81516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251520" y="4203090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03090"/>
                <a:ext cx="4635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1835696" y="413782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1816835" y="260789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1309610" y="260789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328471" y="413782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89862" y="2610499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08723" y="4140434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1832197" y="266424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64241"/>
                <a:ext cx="3946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841866" y="4194176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94176"/>
                <a:ext cx="39466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/>
          <p:cNvSpPr/>
          <p:nvPr/>
        </p:nvSpPr>
        <p:spPr>
          <a:xfrm>
            <a:off x="6876256" y="340478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380312" y="3396290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884368" y="340478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6401961" y="3637305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8435849" y="346269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62693"/>
                <a:ext cx="4635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3502440" y="2518047"/>
                <a:ext cx="73340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005</a:t>
                </a:r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2518047"/>
                <a:ext cx="733406" cy="292388"/>
              </a:xfrm>
              <a:prstGeom prst="rect">
                <a:avLst/>
              </a:prstGeom>
              <a:blipFill>
                <a:blip r:embed="rId12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 rot="3054274">
                <a:off x="3249901" y="3011429"/>
                <a:ext cx="80233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249901" y="3011429"/>
                <a:ext cx="802336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 rot="18598883">
                <a:off x="3051453" y="3708311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051453" y="3708311"/>
                <a:ext cx="702948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502440" y="4070508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4070508"/>
                <a:ext cx="702948" cy="2923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 rot="2327709">
                <a:off x="5168355" y="2916865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168355" y="2916865"/>
                <a:ext cx="702949" cy="2923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 rot="19230316">
                <a:off x="4970655" y="3740617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4970655" y="3740617"/>
                <a:ext cx="702949" cy="2923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2840325" y="5508586"/>
                <a:ext cx="2883803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/>
                                          <a:ea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325" y="5508586"/>
                <a:ext cx="2883803" cy="7287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/>
          <p:cNvSpPr/>
          <p:nvPr/>
        </p:nvSpPr>
        <p:spPr>
          <a:xfrm>
            <a:off x="2768317" y="5242620"/>
            <a:ext cx="224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706EC"/>
                </a:solidFill>
                <a:latin typeface="Calibri" panose="020F0502020204030204" pitchFamily="34" charset="0"/>
              </a:rPr>
              <a:t>Forward propagation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6322399" y="3021651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3021651"/>
                <a:ext cx="613566" cy="424796"/>
              </a:xfrm>
              <a:prstGeom prst="rect">
                <a:avLst/>
              </a:prstGeom>
              <a:blipFill>
                <a:blip r:embed="rId19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2236526" y="2238560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38560"/>
                <a:ext cx="5014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2267744" y="3771102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71102"/>
                <a:ext cx="506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/>
          <p:cNvSpPr txBox="1"/>
          <p:nvPr/>
        </p:nvSpPr>
        <p:spPr>
          <a:xfrm>
            <a:off x="78672" y="1773370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965808" y="2643019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9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40456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0.018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40456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02740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0.018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02740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783080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2"/>
          </p:cNvCxnSpPr>
          <p:nvPr/>
        </p:nvCxnSpPr>
        <p:spPr>
          <a:xfrm>
            <a:off x="3208300" y="2783080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2"/>
          </p:cNvCxnSpPr>
          <p:nvPr/>
        </p:nvCxnSpPr>
        <p:spPr>
          <a:xfrm flipV="1">
            <a:off x="3217967" y="2783080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45364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21598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.15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21598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28488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53175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96" y="790372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Backward</a:t>
            </a:r>
            <a:r>
              <a:rPr lang="en-US" altLang="ko-KR" sz="2500" dirty="0">
                <a:latin typeface="Calibri" panose="020F0502020204030204" pitchFamily="34" charset="0"/>
              </a:rPr>
              <a:t> Propagation (iteration = </a:t>
            </a:r>
            <a:r>
              <a:rPr lang="en-US" altLang="ko-KR" sz="2500" dirty="0" smtClean="0">
                <a:latin typeface="Calibri" panose="020F0502020204030204" pitchFamily="34" charset="0"/>
              </a:rPr>
              <a:t>2 )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76256" y="336708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80312" y="3358596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84368" y="3367087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401961" y="3599611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435849" y="342499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24999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2267744" y="438603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248883" y="2806596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9512" y="2643822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43822"/>
                <a:ext cx="4635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251520" y="416539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65396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835696" y="410013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816835" y="257019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309610" y="2570198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328471" y="4100133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89862" y="2572805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08723" y="4102740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832197" y="2626547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26547"/>
                <a:ext cx="3946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841866" y="4156482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56482"/>
                <a:ext cx="3946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/>
              <p:cNvSpPr/>
              <p:nvPr/>
            </p:nvSpPr>
            <p:spPr>
              <a:xfrm>
                <a:off x="2726140" y="2540456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7" name="Oval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40456"/>
                <a:ext cx="482160" cy="48524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/>
              <p:cNvSpPr/>
              <p:nvPr/>
            </p:nvSpPr>
            <p:spPr>
              <a:xfrm>
                <a:off x="2735807" y="410274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8" name="Oval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02740"/>
                <a:ext cx="482160" cy="48524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502440" y="2480353"/>
                <a:ext cx="73340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005</a:t>
                </a:r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2480353"/>
                <a:ext cx="733406" cy="292388"/>
              </a:xfrm>
              <a:prstGeom prst="rect">
                <a:avLst/>
              </a:prstGeom>
              <a:blipFill>
                <a:blip r:embed="rId12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 rot="3054274">
                <a:off x="3249901" y="2973735"/>
                <a:ext cx="80233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249901" y="2973735"/>
                <a:ext cx="802336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 rot="18598883">
                <a:off x="3051453" y="3670617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051453" y="3670617"/>
                <a:ext cx="702948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502440" y="4032814"/>
                <a:ext cx="70294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𝟎𝟏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4032814"/>
                <a:ext cx="702948" cy="2923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 rot="2327709">
                <a:off x="5168355" y="2879171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168355" y="2879171"/>
                <a:ext cx="702949" cy="2923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 rot="19230316">
                <a:off x="4970655" y="3702923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4970655" y="3702923"/>
                <a:ext cx="702949" cy="2923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2713394" y="5279261"/>
                <a:ext cx="3479735" cy="1004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                     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BR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+1)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394" y="5279261"/>
                <a:ext cx="3479735" cy="1004057"/>
              </a:xfrm>
              <a:prstGeom prst="rect">
                <a:avLst/>
              </a:prstGeom>
              <a:blipFill>
                <a:blip r:embed="rId18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3361466" y="6317733"/>
                <a:ext cx="2523896" cy="46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466" y="6317733"/>
                <a:ext cx="2523896" cy="460832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ectangle 111"/>
          <p:cNvSpPr/>
          <p:nvPr/>
        </p:nvSpPr>
        <p:spPr>
          <a:xfrm>
            <a:off x="2727496" y="4869160"/>
            <a:ext cx="238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  <a:latin typeface="Calibri" panose="020F0502020204030204" pitchFamily="34" charset="0"/>
              </a:rPr>
              <a:t>Backward propagation </a:t>
            </a:r>
            <a:endParaRPr lang="ko-KR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22399" y="2983957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2983957"/>
                <a:ext cx="613566" cy="424796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2236526" y="2200866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00866"/>
                <a:ext cx="50148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2267744" y="3733408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33408"/>
                <a:ext cx="506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78672" y="1735676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965808" y="2605325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4462109" y="2564710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0.018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09" y="2564710"/>
                <a:ext cx="482160" cy="48524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4471776" y="4126994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0.018</m:t>
                      </m:r>
                    </m:oMath>
                  </m:oMathPara>
                </a14:m>
                <a:endParaRPr lang="ko-KR" altLang="en-US" sz="11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6" y="4126994"/>
                <a:ext cx="482160" cy="4852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3213132" y="2807334"/>
            <a:ext cx="123380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4" idx="2"/>
          </p:cNvCxnSpPr>
          <p:nvPr/>
        </p:nvCxnSpPr>
        <p:spPr>
          <a:xfrm>
            <a:off x="3208300" y="2807334"/>
            <a:ext cx="1263476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2"/>
          </p:cNvCxnSpPr>
          <p:nvPr/>
        </p:nvCxnSpPr>
        <p:spPr>
          <a:xfrm flipV="1">
            <a:off x="3217967" y="2807334"/>
            <a:ext cx="1244142" cy="15622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3218513" y="4369618"/>
            <a:ext cx="12532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5890040" y="3345852"/>
                <a:ext cx="482160" cy="485248"/>
              </a:xfrm>
              <a:prstGeom prst="ellipse">
                <a:avLst/>
              </a:prstGeom>
              <a:solidFill>
                <a:srgbClr val="92D050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15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.15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0" y="3345852"/>
                <a:ext cx="482160" cy="4852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39" idx="2"/>
          </p:cNvCxnSpPr>
          <p:nvPr/>
        </p:nvCxnSpPr>
        <p:spPr>
          <a:xfrm>
            <a:off x="4944269" y="2852742"/>
            <a:ext cx="945771" cy="7357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6"/>
          </p:cNvCxnSpPr>
          <p:nvPr/>
        </p:nvCxnSpPr>
        <p:spPr>
          <a:xfrm flipV="1">
            <a:off x="4953936" y="3577429"/>
            <a:ext cx="936104" cy="79218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496" y="814626"/>
            <a:ext cx="59046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Calibri" panose="020F0502020204030204" pitchFamily="34" charset="0"/>
              </a:rPr>
              <a:t>Backward</a:t>
            </a:r>
            <a:r>
              <a:rPr lang="en-US" altLang="ko-KR" sz="2500" dirty="0">
                <a:latin typeface="Calibri" panose="020F0502020204030204" pitchFamily="34" charset="0"/>
              </a:rPr>
              <a:t> Propagation (iteration = </a:t>
            </a:r>
            <a:r>
              <a:rPr lang="en-US" altLang="ko-KR" sz="2500" dirty="0" smtClean="0">
                <a:latin typeface="Calibri" panose="020F0502020204030204" pitchFamily="34" charset="0"/>
              </a:rPr>
              <a:t>2 )</a:t>
            </a:r>
            <a:endParaRPr lang="ko-KR" altLang="en-US" sz="2500" dirty="0">
              <a:latin typeface="Calibri" panose="020F05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76256" y="339134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80312" y="3382850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84368" y="3391341"/>
            <a:ext cx="432048" cy="48203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401961" y="3623865"/>
            <a:ext cx="37004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435849" y="344925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849" y="3449253"/>
                <a:ext cx="4635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2267744" y="441029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248883" y="2830850"/>
            <a:ext cx="43462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9512" y="266807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68076"/>
                <a:ext cx="4635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251520" y="4189650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89650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835696" y="412438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816835" y="259445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309610" y="2594452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328471" y="4124387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89862" y="2597059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08723" y="4126994"/>
            <a:ext cx="432048" cy="482030"/>
          </a:xfrm>
          <a:prstGeom prst="rect">
            <a:avLst/>
          </a:prstGeom>
          <a:solidFill>
            <a:srgbClr val="2706E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832197" y="2650801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197" y="2650801"/>
                <a:ext cx="3946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841866" y="4180736"/>
                <a:ext cx="39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4180736"/>
                <a:ext cx="3946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Oval 96"/>
              <p:cNvSpPr/>
              <p:nvPr/>
            </p:nvSpPr>
            <p:spPr>
              <a:xfrm>
                <a:off x="2726140" y="2564710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7" name="Oval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140" y="2564710"/>
                <a:ext cx="482160" cy="48524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/>
              <p:cNvSpPr/>
              <p:nvPr/>
            </p:nvSpPr>
            <p:spPr>
              <a:xfrm>
                <a:off x="2735807" y="4126994"/>
                <a:ext cx="482160" cy="485248"/>
              </a:xfrm>
              <a:prstGeom prst="ellipse">
                <a:avLst/>
              </a:prstGeom>
              <a:solidFill>
                <a:srgbClr val="2706EC">
                  <a:alpha val="30000"/>
                </a:srgbClr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4572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8" name="Oval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807" y="4126994"/>
                <a:ext cx="482160" cy="48524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502440" y="2504607"/>
                <a:ext cx="73340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13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en-US" altLang="ko-KR" sz="1300" b="1" dirty="0" smtClean="0">
                    <a:solidFill>
                      <a:srgbClr val="FF0000"/>
                    </a:solidFill>
                  </a:rPr>
                  <a:t>005</a:t>
                </a:r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2504607"/>
                <a:ext cx="733406" cy="292388"/>
              </a:xfrm>
              <a:prstGeom prst="rect">
                <a:avLst/>
              </a:prstGeom>
              <a:blipFill>
                <a:blip r:embed="rId12"/>
                <a:stretch>
                  <a:fillRect t="-208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 rot="3054274">
                <a:off x="3249901" y="2997989"/>
                <a:ext cx="80233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54274">
                <a:off x="3249901" y="2997989"/>
                <a:ext cx="802336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 rot="18598883">
                <a:off x="3051453" y="3694871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𝟒𝟗𝟗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598883">
                <a:off x="3051453" y="3694871"/>
                <a:ext cx="702949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502440" y="4057068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𝟒𝟗𝟗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440" y="4057068"/>
                <a:ext cx="702949" cy="2923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 rot="2327709">
                <a:off x="5168355" y="2903425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27709">
                <a:off x="5168355" y="2903425"/>
                <a:ext cx="702949" cy="2923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 rot="19230316">
                <a:off x="4970655" y="3727177"/>
                <a:ext cx="70294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altLang="ko-KR" sz="13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𝟓𝟎𝟓</m:t>
                      </m:r>
                    </m:oMath>
                  </m:oMathPara>
                </a14:m>
                <a:endParaRPr lang="ko-KR" altLang="en-US" sz="13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30316">
                <a:off x="4970655" y="3727177"/>
                <a:ext cx="702949" cy="2923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41866" y="5545067"/>
                <a:ext cx="4687309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Update the </a:t>
                </a:r>
                <a:r>
                  <a:rPr lang="en-US" altLang="ko-KR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weights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Calibri" panose="020F0502020204030204" pitchFamily="34" charset="0"/>
                    <a:sym typeface="Wingdings" panose="05000000000000000000" pitchFamily="2" charset="2"/>
                  </a:rPr>
                  <a:t> 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/>
                          </a:rPr>
                          <m:t>,</m:t>
                        </m:r>
                        <m:r>
                          <a:rPr lang="en-US" altLang="ko-KR" sz="16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i="1">
                            <a:latin typeface="Cambria Math"/>
                          </a:rPr>
                          <m:t>𝑙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altLang="ko-KR" sz="1600">
                        <a:latin typeface="Cambria Math"/>
                      </a:rPr>
                      <m:t>−</m:t>
                    </m:r>
                    <m:r>
                      <a:rPr lang="ko-KR" altLang="en-US" sz="1600" i="1">
                        <a:latin typeface="Cambria Math"/>
                      </a:rPr>
                      <m:t>𝛼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−1)</m:t>
                        </m:r>
                      </m:sup>
                    </m:sSub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66" y="5545067"/>
                <a:ext cx="4687309" cy="476221"/>
              </a:xfrm>
              <a:prstGeom prst="rect">
                <a:avLst/>
              </a:prstGeom>
              <a:blipFill>
                <a:blip r:embed="rId18"/>
                <a:stretch>
                  <a:fillRect l="-1040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22399" y="3008211"/>
                <a:ext cx="613566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99" y="3008211"/>
                <a:ext cx="613566" cy="424796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236526" y="2225120"/>
                <a:ext cx="501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526" y="2225120"/>
                <a:ext cx="50148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267744" y="3757662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757662"/>
                <a:ext cx="506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78672" y="1759930"/>
            <a:ext cx="246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input feature vector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5808" y="2629579"/>
            <a:ext cx="14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Training </a:t>
            </a:r>
          </a:p>
          <a:p>
            <a:pPr algn="ctr"/>
            <a:r>
              <a:rPr lang="en-US" b="1" dirty="0">
                <a:solidFill>
                  <a:srgbClr val="2706EC"/>
                </a:solidFill>
                <a:latin typeface="Calibri" panose="020F0502020204030204" pitchFamily="34" charset="0"/>
              </a:rPr>
              <a:t>o</a:t>
            </a:r>
            <a:r>
              <a:rPr lang="en-US" b="1" dirty="0" smtClean="0">
                <a:solidFill>
                  <a:srgbClr val="2706EC"/>
                </a:solidFill>
                <a:latin typeface="Calibri" panose="020F0502020204030204" pitchFamily="34" charset="0"/>
              </a:rPr>
              <a:t>utput</a:t>
            </a:r>
            <a:endParaRPr lang="en-US" b="1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Illustrations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3800" y="2895600"/>
            <a:ext cx="1892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486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Logistic regression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0" y="1187419"/>
                <a:ext cx="29887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87419"/>
                <a:ext cx="2988767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5071" y="1853125"/>
                <a:ext cx="2095702" cy="613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1" y="1853125"/>
                <a:ext cx="2095702" cy="613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6855" y="2493993"/>
                <a:ext cx="5062348" cy="694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55" y="2493993"/>
                <a:ext cx="5062348" cy="694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6352686" y="1295400"/>
            <a:ext cx="2707755" cy="2069627"/>
            <a:chOff x="5442889" y="3632004"/>
            <a:chExt cx="3410067" cy="266966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992" y="3632004"/>
              <a:ext cx="3236964" cy="24242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 rot="16200000">
                  <a:off x="5258512" y="4557290"/>
                  <a:ext cx="775739" cy="40698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sz="1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ko-KR" sz="15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ko-KR" sz="15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5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58512" y="4557290"/>
                  <a:ext cx="775739" cy="406985"/>
                </a:xfrm>
                <a:prstGeom prst="rect">
                  <a:avLst/>
                </a:prstGeom>
                <a:blipFill>
                  <a:blip r:embed="rId6"/>
                  <a:stretch>
                    <a:fillRect r="-113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6985729" y="5810847"/>
                  <a:ext cx="497487" cy="49082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 defTabSz="4572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ko-KR" altLang="en-US" sz="15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729" y="5810847"/>
                  <a:ext cx="497487" cy="49082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8100" y="3544669"/>
                <a:ext cx="8915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For a two-classes classification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, the posterior probability of the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can be written as 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 is assumed to be fixed</a:t>
                </a:r>
                <a:r>
                  <a:rPr lang="en-US" dirty="0" smtClean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3544669"/>
                <a:ext cx="8915400" cy="646331"/>
              </a:xfrm>
              <a:prstGeom prst="rect">
                <a:avLst/>
              </a:prstGeom>
              <a:blipFill>
                <a:blip r:embed="rId10"/>
                <a:stretch>
                  <a:fillRect l="-410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43001" y="4250621"/>
                <a:ext cx="3805081" cy="504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 i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1" y="4250621"/>
                <a:ext cx="3805081" cy="504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43000" y="4782979"/>
                <a:ext cx="2330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782979"/>
                <a:ext cx="2330253" cy="246221"/>
              </a:xfrm>
              <a:prstGeom prst="rect">
                <a:avLst/>
              </a:prstGeom>
              <a:blipFill>
                <a:blip r:embed="rId12"/>
                <a:stretch>
                  <a:fillRect l="-1832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60041" y="5541577"/>
            <a:ext cx="5485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libri" panose="020F0502020204030204" pitchFamily="34" charset="0"/>
              </a:rPr>
              <a:t>Classification rule: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6349" y="5873071"/>
                <a:ext cx="5946012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𝑦</m:t>
                      </m:r>
                      <m:r>
                        <a:rPr lang="en-US" altLang="ko-KR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/>
                                </a:rPr>
                                <m:t>&lt;0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.5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⟺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0.5</m:t>
                              </m:r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⟺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9" y="5873071"/>
                <a:ext cx="5946012" cy="8117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6239227" y="4445935"/>
            <a:ext cx="2810000" cy="2302579"/>
            <a:chOff x="4701759" y="1423745"/>
            <a:chExt cx="2526591" cy="1668281"/>
          </a:xfrm>
        </p:grpSpPr>
        <p:grpSp>
          <p:nvGrpSpPr>
            <p:cNvPr id="37" name="Group 36"/>
            <p:cNvGrpSpPr/>
            <p:nvPr/>
          </p:nvGrpSpPr>
          <p:grpSpPr>
            <a:xfrm>
              <a:off x="4701759" y="1423745"/>
              <a:ext cx="2526591" cy="1668281"/>
              <a:chOff x="5243499" y="3632004"/>
              <a:chExt cx="3609457" cy="253379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5992" y="3632004"/>
                <a:ext cx="3236964" cy="242425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 rot="16200000">
                    <a:off x="4974146" y="4636577"/>
                    <a:ext cx="953814" cy="4151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sz="1500" b="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5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5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500" b="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500" b="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974146" y="4636577"/>
                    <a:ext cx="953814" cy="41510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6928029" y="5805595"/>
                    <a:ext cx="754028" cy="3602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 defTabSz="4572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5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500" b="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500" b="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28029" y="5805595"/>
                    <a:ext cx="754028" cy="3602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144827" y="1524724"/>
                  <a:ext cx="884502" cy="673871"/>
                </a:xfrm>
                <a:prstGeom prst="rect">
                  <a:avLst/>
                </a:prstGeom>
                <a:solidFill>
                  <a:srgbClr val="FF0000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oMath>
                    </m:oMathPara>
                  </a14:m>
                  <a:endParaRPr lang="ko-KR" alt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827" y="1524724"/>
                  <a:ext cx="884502" cy="67387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5260325" y="2198595"/>
                  <a:ext cx="884502" cy="642204"/>
                </a:xfrm>
                <a:prstGeom prst="rect">
                  <a:avLst/>
                </a:prstGeom>
                <a:solidFill>
                  <a:srgbClr val="0326FB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200" b="1" i="1" smtClean="0">
                            <a:solidFill>
                              <a:srgbClr val="0326FB"/>
                            </a:solidFill>
                            <a:latin typeface="Cambria Math"/>
                            <a:ea typeface="Cambria Math"/>
                          </a:rPr>
                          <m:t>𝟎</m:t>
                        </m:r>
                      </m:oMath>
                    </m:oMathPara>
                  </a14:m>
                  <a:endParaRPr lang="ko-KR" altLang="en-US" sz="2200" b="1" dirty="0">
                    <a:solidFill>
                      <a:srgbClr val="0326FB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325" y="2198595"/>
                  <a:ext cx="884502" cy="64220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0" y="675934"/>
                <a:ext cx="876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Logistic regression is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discriminative</a:t>
                </a:r>
                <a:r>
                  <a:rPr lang="en-US" dirty="0" smtClean="0"/>
                  <a:t> probabilistic linear classification 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5934"/>
                <a:ext cx="8763000" cy="369332"/>
              </a:xfrm>
              <a:prstGeom prst="rect">
                <a:avLst/>
              </a:prstGeom>
              <a:blipFill>
                <a:blip r:embed="rId22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06842" y="1482287"/>
                <a:ext cx="2164760" cy="596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42" y="1482287"/>
                <a:ext cx="2164760" cy="59644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57200" y="1144063"/>
            <a:ext cx="5545161" cy="213253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104727" y="5124010"/>
                <a:ext cx="3253327" cy="326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727" y="5124010"/>
                <a:ext cx="3253327" cy="326051"/>
              </a:xfrm>
              <a:prstGeom prst="rect">
                <a:avLst/>
              </a:prstGeom>
              <a:blipFill>
                <a:blip r:embed="rId24"/>
                <a:stretch>
                  <a:fillRect l="-562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1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Generative model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914400"/>
                <a:ext cx="4775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Calibri" panose="020F0502020204030204" pitchFamily="34" charset="0"/>
                  </a:rPr>
                  <a:t>1. Define Class prior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 and likelihood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altLang="ko-KR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14400"/>
                <a:ext cx="4775282" cy="369332"/>
              </a:xfrm>
              <a:prstGeom prst="rect">
                <a:avLst/>
              </a:prstGeom>
              <a:blipFill>
                <a:blip r:embed="rId2"/>
                <a:stretch>
                  <a:fillRect l="-11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1546200"/>
                <a:ext cx="7772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2. Learn the parameters of the models,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altLang="ko-KR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46200"/>
                <a:ext cx="7772400" cy="369332"/>
              </a:xfrm>
              <a:prstGeom prst="rect">
                <a:avLst/>
              </a:prstGeom>
              <a:blipFill>
                <a:blip r:embed="rId3"/>
                <a:stretch>
                  <a:fillRect l="-7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8600" y="2145268"/>
                <a:ext cx="66085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Calibri" panose="020F0502020204030204" pitchFamily="34" charset="0"/>
                  </a:rPr>
                  <a:t>3. Express posterior distribution on class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 given the input vector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45268"/>
                <a:ext cx="6608540" cy="369332"/>
              </a:xfrm>
              <a:prstGeom prst="rect">
                <a:avLst/>
              </a:prstGeom>
              <a:blipFill>
                <a:blip r:embed="rId4"/>
                <a:stretch>
                  <a:fillRect l="-83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04664" y="2960221"/>
                <a:ext cx="4348498" cy="720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64" y="2960221"/>
                <a:ext cx="4348498" cy="7205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4038600"/>
                <a:ext cx="8763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Calibri" panose="020F0502020204030204" pitchFamily="34" charset="0"/>
                  </a:rPr>
                  <a:t>4. Prediction step: any new input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 can be classified according to the maximum a posteriori detection principle (MAP)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38600"/>
                <a:ext cx="8763000" cy="646331"/>
              </a:xfrm>
              <a:prstGeom prst="rect">
                <a:avLst/>
              </a:prstGeom>
              <a:blipFill>
                <a:blip r:embed="rId6"/>
                <a:stretch>
                  <a:fillRect l="-62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67369" y="4974510"/>
                <a:ext cx="5423088" cy="708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ko-KR" b="0" i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                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𝑛𝑒𝑤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</a:rPr>
                                            <m:t>𝑛𝑒𝑤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b="0" i="1">
                                      <a:latin typeface="Cambria Math"/>
                                    </a:rPr>
                                    <m:t>) </m:t>
                                  </m:r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369" y="4974510"/>
                <a:ext cx="5423088" cy="708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39716" y="5790287"/>
                <a:ext cx="2796470" cy="534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716" y="5790287"/>
                <a:ext cx="2796470" cy="534313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Generative model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161032" y="2704180"/>
            <a:ext cx="466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3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. Construct the posterior distribution 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Rectangle 373"/>
              <p:cNvSpPr/>
              <p:nvPr/>
            </p:nvSpPr>
            <p:spPr>
              <a:xfrm>
                <a:off x="489480" y="3116333"/>
                <a:ext cx="3902030" cy="6603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0404BC"/>
                              </a:solidFill>
                              <a:latin typeface="Calibri" panose="020F0502020204030204" pitchFamily="34" charset="0"/>
                            </a:rPr>
                            <m:t>dog</m:t>
                          </m:r>
                        </m:e>
                        <m:e>
                          <m:r>
                            <a:rPr lang="en-US" altLang="ko-KR" sz="1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dirty="0">
                                  <a:solidFill>
                                    <a:srgbClr val="0404BC"/>
                                  </a:solidFill>
                                  <a:latin typeface="Calibri" panose="020F0502020204030204" pitchFamily="34" charset="0"/>
                                </a:rPr>
                                <m:t>dog</m:t>
                              </m:r>
                            </m:e>
                          </m:d>
                          <m:r>
                            <a:rPr lang="en-US" altLang="ko-KR" sz="1600" b="0" i="1">
                              <a:latin typeface="Cambria Math"/>
                            </a:rPr>
                            <m:t>𝑝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0404BC"/>
                              </a:solidFill>
                              <a:latin typeface="Calibri" panose="020F0502020204030204" pitchFamily="34" charset="0"/>
                            </a:rPr>
                            <m:t>dog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{</m:t>
                              </m:r>
                              <m:r>
                                <a:rPr lang="en-US" altLang="ko-KR" sz="1600" b="0" i="1">
                                  <a:solidFill>
                                    <a:srgbClr val="0404BC"/>
                                  </a:solidFill>
                                  <a:latin typeface="Cambria Math"/>
                                  <a:ea typeface="Cambria Math"/>
                                </a:rPr>
                                <m:t>𝑑𝑜𝑐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ko-KR" sz="1600" b="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𝑐𝑎𝑡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altLang="ko-KR" sz="1600" b="0" i="1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sz="1600" b="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6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4" name="Rectangle 3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80" y="3116333"/>
                <a:ext cx="3902030" cy="6603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Rectangle 374"/>
              <p:cNvSpPr/>
              <p:nvPr/>
            </p:nvSpPr>
            <p:spPr>
              <a:xfrm>
                <a:off x="542032" y="3849142"/>
                <a:ext cx="3675750" cy="660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FF4E20"/>
                              </a:solidFill>
                              <a:latin typeface="Calibri" panose="020F0502020204030204" pitchFamily="34" charset="0"/>
                            </a:rPr>
                            <m:t>cat</m:t>
                          </m:r>
                        </m:e>
                        <m:e>
                          <m:r>
                            <a:rPr lang="en-US" altLang="ko-KR" sz="1600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ko-KR" sz="1600" dirty="0">
                                  <a:solidFill>
                                    <a:srgbClr val="FF4E20"/>
                                  </a:solidFill>
                                  <a:latin typeface="Calibri" panose="020F0502020204030204" pitchFamily="34" charset="0"/>
                                </a:rPr>
                                <m:t>cat</m:t>
                              </m:r>
                            </m:e>
                          </m:d>
                          <m:r>
                            <a:rPr lang="en-US" altLang="ko-KR" sz="1600" b="0" i="1">
                              <a:latin typeface="Cambria Math"/>
                            </a:rPr>
                            <m:t>𝑝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FF4E20"/>
                              </a:solidFill>
                              <a:latin typeface="Calibri" panose="020F0502020204030204" pitchFamily="34" charset="0"/>
                            </a:rPr>
                            <m:t>cat</m:t>
                          </m:r>
                          <m:r>
                            <a:rPr lang="en-US" altLang="ko-KR" sz="1600" b="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{</m:t>
                              </m:r>
                              <m:r>
                                <a:rPr lang="en-US" altLang="ko-KR" sz="1600" b="0" i="1">
                                  <a:solidFill>
                                    <a:srgbClr val="0404BC"/>
                                  </a:solidFill>
                                  <a:latin typeface="Cambria Math"/>
                                  <a:ea typeface="Cambria Math"/>
                                </a:rPr>
                                <m:t>𝑑𝑜𝑐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altLang="ko-KR" sz="1600" b="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𝑐𝑎𝑡</m:t>
                              </m:r>
                              <m:r>
                                <a:rPr lang="en-US" altLang="ko-KR" sz="1600" b="0">
                                  <a:latin typeface="Cambria Math"/>
                                  <a:ea typeface="Cambria Math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altLang="ko-KR" sz="1600" b="0" i="1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sz="1600" b="0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600" b="0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600" b="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5" name="Rectangle 3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32" y="3849142"/>
                <a:ext cx="3675750" cy="660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6" name="TextBox 375"/>
          <p:cNvSpPr txBox="1"/>
          <p:nvPr/>
        </p:nvSpPr>
        <p:spPr>
          <a:xfrm>
            <a:off x="180706" y="4571258"/>
            <a:ext cx="6706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4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. Classify animal based on MAP estimation: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Rectangle 376"/>
              <p:cNvSpPr/>
              <p:nvPr/>
            </p:nvSpPr>
            <p:spPr>
              <a:xfrm>
                <a:off x="1602447" y="5076890"/>
                <a:ext cx="2574294" cy="485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𝑛𝑒𝑤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ko-KR" altLang="ko-KR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7" name="Rectangle 3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47" y="5076890"/>
                <a:ext cx="2574294" cy="485710"/>
              </a:xfrm>
              <a:prstGeom prst="rect">
                <a:avLst/>
              </a:prstGeom>
              <a:blipFill>
                <a:blip r:embed="rId4"/>
                <a:stretch>
                  <a:fillRect t="-375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3" name="Rectangle 382"/>
          <p:cNvSpPr/>
          <p:nvPr/>
        </p:nvSpPr>
        <p:spPr>
          <a:xfrm>
            <a:off x="152400" y="9444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1.</a:t>
            </a:r>
            <a:r>
              <a:rPr lang="en-US" altLang="ko-KR" dirty="0" smtClean="0">
                <a:latin typeface="Calibri" panose="020F0502020204030204" pitchFamily="34" charset="0"/>
              </a:rPr>
              <a:t> </a:t>
            </a:r>
            <a:r>
              <a:rPr lang="en-US" altLang="ko-KR" b="1" dirty="0" smtClean="0">
                <a:latin typeface="Calibri" panose="020F0502020204030204" pitchFamily="34" charset="0"/>
              </a:rPr>
              <a:t>Define prior and likelihood</a:t>
            </a:r>
            <a:endParaRPr lang="en-US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tangle 383"/>
              <p:cNvSpPr/>
              <p:nvPr/>
            </p:nvSpPr>
            <p:spPr>
              <a:xfrm>
                <a:off x="637906" y="1359454"/>
                <a:ext cx="28331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>
                            <a:latin typeface="Cambria Math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0404BC"/>
                            </a:solidFill>
                            <a:latin typeface="Calibri" panose="020F0502020204030204" pitchFamily="34" charset="0"/>
                          </a:rPr>
                          <m:t>dog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𝑝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404BC"/>
                        </a:solidFill>
                        <a:latin typeface="Calibri" panose="020F0502020204030204" pitchFamily="34" charset="0"/>
                      </a:rPr>
                      <m:t>dog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>
                            <a:latin typeface="Cambria Math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ko-KR" dirty="0">
                            <a:solidFill>
                              <a:srgbClr val="FF4E20"/>
                            </a:solidFill>
                            <a:latin typeface="Calibri" panose="020F0502020204030204" pitchFamily="34" charset="0"/>
                          </a:rPr>
                          <m:t>cat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/>
                      </a:rPr>
                      <m:t>𝑝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FF4E20"/>
                        </a:solidFill>
                        <a:latin typeface="Calibri" panose="020F0502020204030204" pitchFamily="34" charset="0"/>
                      </a:rPr>
                      <m:t>cat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84" name="Rectangle 3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6" y="1359454"/>
                <a:ext cx="2833191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5" name="Rectangle 384"/>
          <p:cNvSpPr/>
          <p:nvPr/>
        </p:nvSpPr>
        <p:spPr>
          <a:xfrm>
            <a:off x="165005" y="2122813"/>
            <a:ext cx="391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2.</a:t>
            </a:r>
            <a:r>
              <a:rPr lang="en-US" altLang="ko-KR" dirty="0" smtClean="0">
                <a:latin typeface="Calibri" panose="020F0502020204030204" pitchFamily="34" charset="0"/>
              </a:rPr>
              <a:t> </a:t>
            </a:r>
            <a:r>
              <a:rPr lang="en-US" altLang="ko-KR" b="1" dirty="0" smtClean="0">
                <a:latin typeface="Calibri" panose="020F0502020204030204" pitchFamily="34" charset="0"/>
              </a:rPr>
              <a:t>Learn the parameters for the models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0" y="5993034"/>
            <a:ext cx="9144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The shape of a decision boundary changes depending on the assumptions on the model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(ex., linear, quadratic, …)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380" name="Straight Arrow Connector 379"/>
          <p:cNvCxnSpPr/>
          <p:nvPr/>
        </p:nvCxnSpPr>
        <p:spPr>
          <a:xfrm flipV="1">
            <a:off x="5260246" y="972490"/>
            <a:ext cx="0" cy="30115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6" name="Straight Arrow Connector 385"/>
          <p:cNvCxnSpPr/>
          <p:nvPr/>
        </p:nvCxnSpPr>
        <p:spPr>
          <a:xfrm>
            <a:off x="5267897" y="3984069"/>
            <a:ext cx="318029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/>
              <p:cNvSpPr txBox="1"/>
              <p:nvPr/>
            </p:nvSpPr>
            <p:spPr>
              <a:xfrm>
                <a:off x="7679295" y="4102593"/>
                <a:ext cx="1236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= weight</a:t>
                </a:r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0" name="TextBox 3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295" y="4102593"/>
                <a:ext cx="1236105" cy="369332"/>
              </a:xfrm>
              <a:prstGeom prst="rect">
                <a:avLst/>
              </a:prstGeom>
              <a:blipFill>
                <a:blip r:embed="rId6"/>
                <a:stretch>
                  <a:fillRect t="-9836" r="-19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" name="Oval 390"/>
          <p:cNvSpPr/>
          <p:nvPr/>
        </p:nvSpPr>
        <p:spPr>
          <a:xfrm>
            <a:off x="6526629" y="298476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92" name="Oval 391"/>
          <p:cNvSpPr/>
          <p:nvPr/>
        </p:nvSpPr>
        <p:spPr>
          <a:xfrm>
            <a:off x="6385362" y="286645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93" name="Oval 392"/>
          <p:cNvSpPr/>
          <p:nvPr/>
        </p:nvSpPr>
        <p:spPr>
          <a:xfrm>
            <a:off x="6415649" y="312864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94" name="Oval 393"/>
          <p:cNvSpPr/>
          <p:nvPr/>
        </p:nvSpPr>
        <p:spPr>
          <a:xfrm>
            <a:off x="6234538" y="300380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95" name="Oval 394"/>
          <p:cNvSpPr/>
          <p:nvPr/>
        </p:nvSpPr>
        <p:spPr>
          <a:xfrm>
            <a:off x="6588630" y="305441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96" name="Oval 395"/>
          <p:cNvSpPr/>
          <p:nvPr/>
        </p:nvSpPr>
        <p:spPr>
          <a:xfrm>
            <a:off x="6516176" y="282065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397" name="Group 396"/>
          <p:cNvGrpSpPr/>
          <p:nvPr/>
        </p:nvGrpSpPr>
        <p:grpSpPr>
          <a:xfrm rot="18905604">
            <a:off x="7123950" y="1923139"/>
            <a:ext cx="103496" cy="112434"/>
            <a:chOff x="4103826" y="3302350"/>
            <a:chExt cx="402674" cy="369332"/>
          </a:xfrm>
        </p:grpSpPr>
        <p:cxnSp>
          <p:nvCxnSpPr>
            <p:cNvPr id="398" name="Straight Connector 39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0" name="Group 399"/>
          <p:cNvGrpSpPr/>
          <p:nvPr/>
        </p:nvGrpSpPr>
        <p:grpSpPr>
          <a:xfrm rot="18905604">
            <a:off x="7256777" y="1697984"/>
            <a:ext cx="103496" cy="112434"/>
            <a:chOff x="4103826" y="3302350"/>
            <a:chExt cx="402674" cy="369332"/>
          </a:xfrm>
        </p:grpSpPr>
        <p:cxnSp>
          <p:nvCxnSpPr>
            <p:cNvPr id="401" name="Straight Connector 40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3" name="Group 402"/>
          <p:cNvGrpSpPr/>
          <p:nvPr/>
        </p:nvGrpSpPr>
        <p:grpSpPr>
          <a:xfrm rot="18905604">
            <a:off x="7408125" y="2042137"/>
            <a:ext cx="103496" cy="112434"/>
            <a:chOff x="4103826" y="3302350"/>
            <a:chExt cx="402674" cy="369332"/>
          </a:xfrm>
        </p:grpSpPr>
        <p:cxnSp>
          <p:nvCxnSpPr>
            <p:cNvPr id="404" name="Straight Connector 40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6" name="Group 405"/>
          <p:cNvGrpSpPr/>
          <p:nvPr/>
        </p:nvGrpSpPr>
        <p:grpSpPr>
          <a:xfrm rot="18905604">
            <a:off x="7158898" y="1836820"/>
            <a:ext cx="103496" cy="112434"/>
            <a:chOff x="4103826" y="3302350"/>
            <a:chExt cx="402674" cy="369332"/>
          </a:xfrm>
        </p:grpSpPr>
        <p:cxnSp>
          <p:nvCxnSpPr>
            <p:cNvPr id="407" name="Straight Connector 40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" name="Group 408"/>
          <p:cNvGrpSpPr/>
          <p:nvPr/>
        </p:nvGrpSpPr>
        <p:grpSpPr>
          <a:xfrm rot="18905604">
            <a:off x="7410270" y="2093276"/>
            <a:ext cx="103496" cy="112434"/>
            <a:chOff x="4103826" y="3302350"/>
            <a:chExt cx="402674" cy="369332"/>
          </a:xfrm>
        </p:grpSpPr>
        <p:cxnSp>
          <p:nvCxnSpPr>
            <p:cNvPr id="410" name="Straight Connector 40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2" name="Group 411"/>
          <p:cNvGrpSpPr/>
          <p:nvPr/>
        </p:nvGrpSpPr>
        <p:grpSpPr>
          <a:xfrm rot="18905604">
            <a:off x="7395173" y="2026881"/>
            <a:ext cx="103496" cy="112434"/>
            <a:chOff x="4103826" y="3302350"/>
            <a:chExt cx="402674" cy="369332"/>
          </a:xfrm>
        </p:grpSpPr>
        <p:cxnSp>
          <p:nvCxnSpPr>
            <p:cNvPr id="413" name="Straight Connector 41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 rot="18905604">
            <a:off x="6836109" y="1450959"/>
            <a:ext cx="103496" cy="112434"/>
            <a:chOff x="4103826" y="3302350"/>
            <a:chExt cx="402674" cy="369332"/>
          </a:xfrm>
        </p:grpSpPr>
        <p:cxnSp>
          <p:nvCxnSpPr>
            <p:cNvPr id="416" name="Straight Connector 41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8" name="Group 417"/>
          <p:cNvGrpSpPr/>
          <p:nvPr/>
        </p:nvGrpSpPr>
        <p:grpSpPr>
          <a:xfrm rot="18905604">
            <a:off x="7537391" y="1916384"/>
            <a:ext cx="103496" cy="112434"/>
            <a:chOff x="4103826" y="3302350"/>
            <a:chExt cx="402674" cy="369332"/>
          </a:xfrm>
        </p:grpSpPr>
        <p:cxnSp>
          <p:nvCxnSpPr>
            <p:cNvPr id="419" name="Straight Connector 41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1" name="Group 420"/>
          <p:cNvGrpSpPr/>
          <p:nvPr/>
        </p:nvGrpSpPr>
        <p:grpSpPr>
          <a:xfrm rot="18905604">
            <a:off x="7123950" y="2325437"/>
            <a:ext cx="103496" cy="112434"/>
            <a:chOff x="4103826" y="3302350"/>
            <a:chExt cx="402674" cy="369332"/>
          </a:xfrm>
        </p:grpSpPr>
        <p:cxnSp>
          <p:nvCxnSpPr>
            <p:cNvPr id="422" name="Straight Connector 42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4" name="Group 423"/>
          <p:cNvGrpSpPr/>
          <p:nvPr/>
        </p:nvGrpSpPr>
        <p:grpSpPr>
          <a:xfrm rot="18905604">
            <a:off x="7306580" y="2238193"/>
            <a:ext cx="103496" cy="112434"/>
            <a:chOff x="4103826" y="3302350"/>
            <a:chExt cx="402674" cy="369332"/>
          </a:xfrm>
        </p:grpSpPr>
        <p:cxnSp>
          <p:nvCxnSpPr>
            <p:cNvPr id="425" name="Straight Connector 42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7" name="Group 426"/>
          <p:cNvGrpSpPr/>
          <p:nvPr/>
        </p:nvGrpSpPr>
        <p:grpSpPr>
          <a:xfrm rot="18905604">
            <a:off x="7207646" y="2226604"/>
            <a:ext cx="103496" cy="112434"/>
            <a:chOff x="4103826" y="3302350"/>
            <a:chExt cx="402674" cy="369332"/>
          </a:xfrm>
        </p:grpSpPr>
        <p:cxnSp>
          <p:nvCxnSpPr>
            <p:cNvPr id="428" name="Straight Connector 42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0" name="Group 429"/>
          <p:cNvGrpSpPr/>
          <p:nvPr/>
        </p:nvGrpSpPr>
        <p:grpSpPr>
          <a:xfrm rot="18905604">
            <a:off x="7150284" y="2198099"/>
            <a:ext cx="103496" cy="112434"/>
            <a:chOff x="4103826" y="3302350"/>
            <a:chExt cx="402674" cy="369332"/>
          </a:xfrm>
        </p:grpSpPr>
        <p:cxnSp>
          <p:nvCxnSpPr>
            <p:cNvPr id="431" name="Straight Connector 43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3" name="Group 432"/>
          <p:cNvGrpSpPr/>
          <p:nvPr/>
        </p:nvGrpSpPr>
        <p:grpSpPr>
          <a:xfrm rot="18905604">
            <a:off x="7375579" y="2191475"/>
            <a:ext cx="103496" cy="112434"/>
            <a:chOff x="4103826" y="3302350"/>
            <a:chExt cx="402674" cy="369332"/>
          </a:xfrm>
        </p:grpSpPr>
        <p:cxnSp>
          <p:nvCxnSpPr>
            <p:cNvPr id="434" name="Straight Connector 43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6" name="Group 435"/>
          <p:cNvGrpSpPr/>
          <p:nvPr/>
        </p:nvGrpSpPr>
        <p:grpSpPr>
          <a:xfrm rot="18905604">
            <a:off x="7427741" y="2267266"/>
            <a:ext cx="103496" cy="112434"/>
            <a:chOff x="4103826" y="3302350"/>
            <a:chExt cx="402674" cy="369332"/>
          </a:xfrm>
        </p:grpSpPr>
        <p:cxnSp>
          <p:nvCxnSpPr>
            <p:cNvPr id="437" name="Straight Connector 43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9" name="Group 438"/>
          <p:cNvGrpSpPr/>
          <p:nvPr/>
        </p:nvGrpSpPr>
        <p:grpSpPr>
          <a:xfrm rot="18905604">
            <a:off x="7667234" y="2288784"/>
            <a:ext cx="103496" cy="112434"/>
            <a:chOff x="4103826" y="3302350"/>
            <a:chExt cx="402674" cy="369332"/>
          </a:xfrm>
        </p:grpSpPr>
        <p:cxnSp>
          <p:nvCxnSpPr>
            <p:cNvPr id="440" name="Straight Connector 43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2" name="Group 441"/>
          <p:cNvGrpSpPr/>
          <p:nvPr/>
        </p:nvGrpSpPr>
        <p:grpSpPr>
          <a:xfrm rot="18905604">
            <a:off x="7537391" y="2318681"/>
            <a:ext cx="103496" cy="112434"/>
            <a:chOff x="4103826" y="3302350"/>
            <a:chExt cx="402674" cy="369332"/>
          </a:xfrm>
        </p:grpSpPr>
        <p:cxnSp>
          <p:nvCxnSpPr>
            <p:cNvPr id="443" name="Straight Connector 44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5" name="Group 444"/>
          <p:cNvGrpSpPr/>
          <p:nvPr/>
        </p:nvGrpSpPr>
        <p:grpSpPr>
          <a:xfrm rot="18905604">
            <a:off x="7177445" y="2086634"/>
            <a:ext cx="103496" cy="112434"/>
            <a:chOff x="4103826" y="3302350"/>
            <a:chExt cx="402674" cy="369332"/>
          </a:xfrm>
        </p:grpSpPr>
        <p:cxnSp>
          <p:nvCxnSpPr>
            <p:cNvPr id="446" name="Straight Connector 44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8" name="Group 447"/>
          <p:cNvGrpSpPr/>
          <p:nvPr/>
        </p:nvGrpSpPr>
        <p:grpSpPr>
          <a:xfrm rot="18905604">
            <a:off x="6737488" y="2159167"/>
            <a:ext cx="103496" cy="112434"/>
            <a:chOff x="4103826" y="3302350"/>
            <a:chExt cx="402674" cy="369332"/>
          </a:xfrm>
        </p:grpSpPr>
        <p:cxnSp>
          <p:nvCxnSpPr>
            <p:cNvPr id="449" name="Straight Connector 44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1" name="Group 450"/>
          <p:cNvGrpSpPr/>
          <p:nvPr/>
        </p:nvGrpSpPr>
        <p:grpSpPr>
          <a:xfrm rot="18905604">
            <a:off x="6879857" y="2118535"/>
            <a:ext cx="103496" cy="112434"/>
            <a:chOff x="4103826" y="3302350"/>
            <a:chExt cx="402674" cy="369332"/>
          </a:xfrm>
        </p:grpSpPr>
        <p:cxnSp>
          <p:nvCxnSpPr>
            <p:cNvPr id="452" name="Straight Connector 45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4" name="Group 453"/>
          <p:cNvGrpSpPr/>
          <p:nvPr/>
        </p:nvGrpSpPr>
        <p:grpSpPr>
          <a:xfrm rot="18905604">
            <a:off x="6824508" y="1992782"/>
            <a:ext cx="103496" cy="112434"/>
            <a:chOff x="4103826" y="3302350"/>
            <a:chExt cx="402674" cy="369332"/>
          </a:xfrm>
        </p:grpSpPr>
        <p:cxnSp>
          <p:nvCxnSpPr>
            <p:cNvPr id="455" name="Straight Connector 45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7" name="Group 456"/>
          <p:cNvGrpSpPr/>
          <p:nvPr/>
        </p:nvGrpSpPr>
        <p:grpSpPr>
          <a:xfrm rot="18905604">
            <a:off x="6969865" y="2111911"/>
            <a:ext cx="103496" cy="112434"/>
            <a:chOff x="4103826" y="3302350"/>
            <a:chExt cx="402674" cy="369332"/>
          </a:xfrm>
        </p:grpSpPr>
        <p:cxnSp>
          <p:nvCxnSpPr>
            <p:cNvPr id="458" name="Straight Connector 45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0" name="Group 459"/>
          <p:cNvGrpSpPr/>
          <p:nvPr/>
        </p:nvGrpSpPr>
        <p:grpSpPr>
          <a:xfrm rot="18905604">
            <a:off x="6672597" y="1776603"/>
            <a:ext cx="103496" cy="112434"/>
            <a:chOff x="4103826" y="3302350"/>
            <a:chExt cx="402674" cy="369332"/>
          </a:xfrm>
        </p:grpSpPr>
        <p:cxnSp>
          <p:nvCxnSpPr>
            <p:cNvPr id="461" name="Straight Connector 46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3" name="Group 462"/>
          <p:cNvGrpSpPr/>
          <p:nvPr/>
        </p:nvGrpSpPr>
        <p:grpSpPr>
          <a:xfrm rot="18905604">
            <a:off x="7087299" y="2115077"/>
            <a:ext cx="103496" cy="112434"/>
            <a:chOff x="4103826" y="3302350"/>
            <a:chExt cx="402674" cy="369332"/>
          </a:xfrm>
        </p:grpSpPr>
        <p:cxnSp>
          <p:nvCxnSpPr>
            <p:cNvPr id="464" name="Straight Connector 46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6" name="Group 465"/>
          <p:cNvGrpSpPr/>
          <p:nvPr/>
        </p:nvGrpSpPr>
        <p:grpSpPr>
          <a:xfrm rot="18905604">
            <a:off x="7009122" y="1992782"/>
            <a:ext cx="103496" cy="112434"/>
            <a:chOff x="4103826" y="3302350"/>
            <a:chExt cx="402674" cy="369332"/>
          </a:xfrm>
        </p:grpSpPr>
        <p:cxnSp>
          <p:nvCxnSpPr>
            <p:cNvPr id="467" name="Straight Connector 46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9" name="Group 468"/>
          <p:cNvGrpSpPr/>
          <p:nvPr/>
        </p:nvGrpSpPr>
        <p:grpSpPr>
          <a:xfrm rot="18905604">
            <a:off x="7343056" y="2384961"/>
            <a:ext cx="103496" cy="112434"/>
            <a:chOff x="4103826" y="3302350"/>
            <a:chExt cx="402674" cy="369332"/>
          </a:xfrm>
        </p:grpSpPr>
        <p:cxnSp>
          <p:nvCxnSpPr>
            <p:cNvPr id="470" name="Straight Connector 46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2" name="Group 471"/>
          <p:cNvGrpSpPr/>
          <p:nvPr/>
        </p:nvGrpSpPr>
        <p:grpSpPr>
          <a:xfrm rot="18905604">
            <a:off x="6865092" y="2250397"/>
            <a:ext cx="103496" cy="112434"/>
            <a:chOff x="4103826" y="3302350"/>
            <a:chExt cx="402674" cy="369332"/>
          </a:xfrm>
        </p:grpSpPr>
        <p:cxnSp>
          <p:nvCxnSpPr>
            <p:cNvPr id="473" name="Straight Connector 47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5" name="Group 474"/>
          <p:cNvGrpSpPr/>
          <p:nvPr/>
        </p:nvGrpSpPr>
        <p:grpSpPr>
          <a:xfrm rot="18905604">
            <a:off x="6989634" y="2352672"/>
            <a:ext cx="103496" cy="112434"/>
            <a:chOff x="4103826" y="3302350"/>
            <a:chExt cx="402674" cy="369332"/>
          </a:xfrm>
        </p:grpSpPr>
        <p:cxnSp>
          <p:nvCxnSpPr>
            <p:cNvPr id="476" name="Straight Connector 47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8" name="Group 477"/>
          <p:cNvGrpSpPr/>
          <p:nvPr/>
        </p:nvGrpSpPr>
        <p:grpSpPr>
          <a:xfrm rot="18905604">
            <a:off x="7047912" y="2224536"/>
            <a:ext cx="103496" cy="112434"/>
            <a:chOff x="4103826" y="3302350"/>
            <a:chExt cx="402674" cy="369332"/>
          </a:xfrm>
        </p:grpSpPr>
        <p:cxnSp>
          <p:nvCxnSpPr>
            <p:cNvPr id="479" name="Straight Connector 47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1" name="Group 480"/>
          <p:cNvGrpSpPr/>
          <p:nvPr/>
        </p:nvGrpSpPr>
        <p:grpSpPr>
          <a:xfrm rot="18905604">
            <a:off x="7185775" y="2424709"/>
            <a:ext cx="103496" cy="112434"/>
            <a:chOff x="4103826" y="3302350"/>
            <a:chExt cx="402674" cy="369332"/>
          </a:xfrm>
        </p:grpSpPr>
        <p:cxnSp>
          <p:nvCxnSpPr>
            <p:cNvPr id="482" name="Straight Connector 48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4" name="Group 483"/>
          <p:cNvGrpSpPr/>
          <p:nvPr/>
        </p:nvGrpSpPr>
        <p:grpSpPr>
          <a:xfrm rot="18905604">
            <a:off x="6975409" y="2184789"/>
            <a:ext cx="103496" cy="112434"/>
            <a:chOff x="4103826" y="3302350"/>
            <a:chExt cx="402674" cy="369332"/>
          </a:xfrm>
        </p:grpSpPr>
        <p:cxnSp>
          <p:nvCxnSpPr>
            <p:cNvPr id="485" name="Straight Connector 48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7" name="Group 486"/>
          <p:cNvGrpSpPr/>
          <p:nvPr/>
        </p:nvGrpSpPr>
        <p:grpSpPr>
          <a:xfrm rot="18905604">
            <a:off x="7163236" y="2358498"/>
            <a:ext cx="103496" cy="112434"/>
            <a:chOff x="4103826" y="3302350"/>
            <a:chExt cx="402674" cy="369332"/>
          </a:xfrm>
        </p:grpSpPr>
        <p:cxnSp>
          <p:nvCxnSpPr>
            <p:cNvPr id="488" name="Straight Connector 48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0" name="Group 489"/>
          <p:cNvGrpSpPr/>
          <p:nvPr/>
        </p:nvGrpSpPr>
        <p:grpSpPr>
          <a:xfrm rot="18905604">
            <a:off x="7322047" y="2738982"/>
            <a:ext cx="103496" cy="112434"/>
            <a:chOff x="4103826" y="3302350"/>
            <a:chExt cx="402674" cy="369332"/>
          </a:xfrm>
        </p:grpSpPr>
        <p:cxnSp>
          <p:nvCxnSpPr>
            <p:cNvPr id="491" name="Straight Connector 49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3" name="Group 492"/>
          <p:cNvGrpSpPr/>
          <p:nvPr/>
        </p:nvGrpSpPr>
        <p:grpSpPr>
          <a:xfrm rot="18905604">
            <a:off x="7226893" y="2504341"/>
            <a:ext cx="103496" cy="112434"/>
            <a:chOff x="4103826" y="3302350"/>
            <a:chExt cx="402674" cy="369332"/>
          </a:xfrm>
        </p:grpSpPr>
        <p:cxnSp>
          <p:nvCxnSpPr>
            <p:cNvPr id="494" name="Straight Connector 49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6" name="Group 495"/>
          <p:cNvGrpSpPr/>
          <p:nvPr/>
        </p:nvGrpSpPr>
        <p:grpSpPr>
          <a:xfrm rot="18905604">
            <a:off x="7031735" y="2318813"/>
            <a:ext cx="208373" cy="96187"/>
            <a:chOff x="4103826" y="3302350"/>
            <a:chExt cx="402674" cy="369332"/>
          </a:xfrm>
        </p:grpSpPr>
        <p:cxnSp>
          <p:nvCxnSpPr>
            <p:cNvPr id="497" name="Straight Connector 49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9" name="Group 498"/>
          <p:cNvGrpSpPr/>
          <p:nvPr/>
        </p:nvGrpSpPr>
        <p:grpSpPr>
          <a:xfrm rot="18905604">
            <a:off x="7441867" y="2691316"/>
            <a:ext cx="103496" cy="112434"/>
            <a:chOff x="4103826" y="3302350"/>
            <a:chExt cx="402674" cy="369332"/>
          </a:xfrm>
        </p:grpSpPr>
        <p:cxnSp>
          <p:nvCxnSpPr>
            <p:cNvPr id="500" name="Straight Connector 49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2" name="Group 501"/>
          <p:cNvGrpSpPr/>
          <p:nvPr/>
        </p:nvGrpSpPr>
        <p:grpSpPr>
          <a:xfrm rot="18905604">
            <a:off x="7481252" y="2482327"/>
            <a:ext cx="103496" cy="112434"/>
            <a:chOff x="4103826" y="3302350"/>
            <a:chExt cx="402674" cy="369332"/>
          </a:xfrm>
        </p:grpSpPr>
        <p:cxnSp>
          <p:nvCxnSpPr>
            <p:cNvPr id="503" name="Straight Connector 50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5" name="Group 504"/>
          <p:cNvGrpSpPr/>
          <p:nvPr/>
        </p:nvGrpSpPr>
        <p:grpSpPr>
          <a:xfrm rot="18905604">
            <a:off x="7464393" y="2583905"/>
            <a:ext cx="103496" cy="112434"/>
            <a:chOff x="4103826" y="3302350"/>
            <a:chExt cx="402674" cy="369332"/>
          </a:xfrm>
        </p:grpSpPr>
        <p:cxnSp>
          <p:nvCxnSpPr>
            <p:cNvPr id="506" name="Straight Connector 50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8" name="Group 507"/>
          <p:cNvGrpSpPr/>
          <p:nvPr/>
        </p:nvGrpSpPr>
        <p:grpSpPr>
          <a:xfrm rot="18905604">
            <a:off x="7461482" y="2514148"/>
            <a:ext cx="103496" cy="112434"/>
            <a:chOff x="4103826" y="3302350"/>
            <a:chExt cx="402674" cy="369332"/>
          </a:xfrm>
        </p:grpSpPr>
        <p:cxnSp>
          <p:nvCxnSpPr>
            <p:cNvPr id="509" name="Straight Connector 50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1" name="Group 510"/>
          <p:cNvGrpSpPr/>
          <p:nvPr/>
        </p:nvGrpSpPr>
        <p:grpSpPr>
          <a:xfrm rot="18905604">
            <a:off x="7700975" y="2535666"/>
            <a:ext cx="103496" cy="112434"/>
            <a:chOff x="4103826" y="3302350"/>
            <a:chExt cx="402674" cy="369332"/>
          </a:xfrm>
        </p:grpSpPr>
        <p:cxnSp>
          <p:nvCxnSpPr>
            <p:cNvPr id="512" name="Straight Connector 51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4" name="Group 513"/>
          <p:cNvGrpSpPr/>
          <p:nvPr/>
        </p:nvGrpSpPr>
        <p:grpSpPr>
          <a:xfrm rot="18905604">
            <a:off x="7671411" y="2517693"/>
            <a:ext cx="103496" cy="112434"/>
            <a:chOff x="4103826" y="3302350"/>
            <a:chExt cx="402674" cy="369332"/>
          </a:xfrm>
        </p:grpSpPr>
        <p:cxnSp>
          <p:nvCxnSpPr>
            <p:cNvPr id="515" name="Straight Connector 51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7" name="Oval 516"/>
          <p:cNvSpPr/>
          <p:nvPr/>
        </p:nvSpPr>
        <p:spPr>
          <a:xfrm>
            <a:off x="6730634" y="291367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6654218" y="313204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19" name="Oval 518"/>
          <p:cNvSpPr/>
          <p:nvPr/>
        </p:nvSpPr>
        <p:spPr>
          <a:xfrm>
            <a:off x="6652851" y="312209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0" name="Oval 519"/>
          <p:cNvSpPr/>
          <p:nvPr/>
        </p:nvSpPr>
        <p:spPr>
          <a:xfrm>
            <a:off x="6515981" y="286645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1" name="Oval 520"/>
          <p:cNvSpPr/>
          <p:nvPr/>
        </p:nvSpPr>
        <p:spPr>
          <a:xfrm>
            <a:off x="6541871" y="326597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6462526" y="330784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6628552" y="307038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7002395" y="302349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5" name="Oval 524"/>
          <p:cNvSpPr/>
          <p:nvPr/>
        </p:nvSpPr>
        <p:spPr>
          <a:xfrm>
            <a:off x="6673636" y="291222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6" name="Oval 525"/>
          <p:cNvSpPr/>
          <p:nvPr/>
        </p:nvSpPr>
        <p:spPr>
          <a:xfrm>
            <a:off x="6641646" y="325964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6830422" y="288308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8" name="Oval 527"/>
          <p:cNvSpPr/>
          <p:nvPr/>
        </p:nvSpPr>
        <p:spPr>
          <a:xfrm>
            <a:off x="6671980" y="291346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29" name="Oval 528"/>
          <p:cNvSpPr/>
          <p:nvPr/>
        </p:nvSpPr>
        <p:spPr>
          <a:xfrm>
            <a:off x="6668093" y="340330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6704895" y="305079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1" name="Oval 530"/>
          <p:cNvSpPr/>
          <p:nvPr/>
        </p:nvSpPr>
        <p:spPr>
          <a:xfrm>
            <a:off x="6710991" y="331950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2" name="Oval 531"/>
          <p:cNvSpPr/>
          <p:nvPr/>
        </p:nvSpPr>
        <p:spPr>
          <a:xfrm>
            <a:off x="7049141" y="286014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3" name="Oval 532"/>
          <p:cNvSpPr/>
          <p:nvPr/>
        </p:nvSpPr>
        <p:spPr>
          <a:xfrm>
            <a:off x="6956644" y="302042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6775998" y="312704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5" name="Oval 534"/>
          <p:cNvSpPr/>
          <p:nvPr/>
        </p:nvSpPr>
        <p:spPr>
          <a:xfrm>
            <a:off x="6956644" y="302042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6" name="Oval 535"/>
          <p:cNvSpPr/>
          <p:nvPr/>
        </p:nvSpPr>
        <p:spPr>
          <a:xfrm>
            <a:off x="6859139" y="282473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6775998" y="298476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8" name="Oval 537"/>
          <p:cNvSpPr/>
          <p:nvPr/>
        </p:nvSpPr>
        <p:spPr>
          <a:xfrm>
            <a:off x="6992442" y="326938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39" name="Oval 538"/>
          <p:cNvSpPr/>
          <p:nvPr/>
        </p:nvSpPr>
        <p:spPr>
          <a:xfrm>
            <a:off x="6888123" y="262619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7114721" y="307270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7082866" y="315775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6945439" y="315796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3" name="Oval 542"/>
          <p:cNvSpPr/>
          <p:nvPr/>
        </p:nvSpPr>
        <p:spPr>
          <a:xfrm>
            <a:off x="6209028" y="278908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6262605" y="261402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5" name="Oval 544"/>
          <p:cNvSpPr/>
          <p:nvPr/>
        </p:nvSpPr>
        <p:spPr>
          <a:xfrm>
            <a:off x="6185062" y="280044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6158615" y="265678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7" name="Oval 546"/>
          <p:cNvSpPr/>
          <p:nvPr/>
        </p:nvSpPr>
        <p:spPr>
          <a:xfrm>
            <a:off x="6227960" y="271664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8" name="Oval 547"/>
          <p:cNvSpPr/>
          <p:nvPr/>
        </p:nvSpPr>
        <p:spPr>
          <a:xfrm>
            <a:off x="6266121" y="273657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9" name="Oval 548"/>
          <p:cNvSpPr/>
          <p:nvPr/>
        </p:nvSpPr>
        <p:spPr>
          <a:xfrm>
            <a:off x="6422264" y="279390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0" name="Oval 549"/>
          <p:cNvSpPr/>
          <p:nvPr/>
        </p:nvSpPr>
        <p:spPr>
          <a:xfrm>
            <a:off x="6423631" y="280385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1" name="Oval 550"/>
          <p:cNvSpPr/>
          <p:nvPr/>
        </p:nvSpPr>
        <p:spPr>
          <a:xfrm>
            <a:off x="6422264" y="279390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2" name="Oval 551"/>
          <p:cNvSpPr/>
          <p:nvPr/>
        </p:nvSpPr>
        <p:spPr>
          <a:xfrm>
            <a:off x="6417019" y="238598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3" name="Oval 552"/>
          <p:cNvSpPr/>
          <p:nvPr/>
        </p:nvSpPr>
        <p:spPr>
          <a:xfrm>
            <a:off x="6145649" y="295485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4" name="Oval 553"/>
          <p:cNvSpPr/>
          <p:nvPr/>
        </p:nvSpPr>
        <p:spPr>
          <a:xfrm>
            <a:off x="6284837" y="279411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5" name="Oval 554"/>
          <p:cNvSpPr/>
          <p:nvPr/>
        </p:nvSpPr>
        <p:spPr>
          <a:xfrm>
            <a:off x="6354182" y="285397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6" name="Oval 555"/>
          <p:cNvSpPr/>
          <p:nvPr/>
        </p:nvSpPr>
        <p:spPr>
          <a:xfrm>
            <a:off x="6431855" y="268567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7" name="Oval 556"/>
          <p:cNvSpPr/>
          <p:nvPr/>
        </p:nvSpPr>
        <p:spPr>
          <a:xfrm>
            <a:off x="6556639" y="259273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8" name="Oval 557"/>
          <p:cNvSpPr/>
          <p:nvPr/>
        </p:nvSpPr>
        <p:spPr>
          <a:xfrm>
            <a:off x="6411059" y="293144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9" name="Oval 558"/>
          <p:cNvSpPr/>
          <p:nvPr/>
        </p:nvSpPr>
        <p:spPr>
          <a:xfrm>
            <a:off x="6599835" y="255489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0" name="Oval 559"/>
          <p:cNvSpPr/>
          <p:nvPr/>
        </p:nvSpPr>
        <p:spPr>
          <a:xfrm>
            <a:off x="6282567" y="242656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6437506" y="307510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6411059" y="293144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6639376" y="298352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4" name="Oval 563"/>
          <p:cNvSpPr/>
          <p:nvPr/>
        </p:nvSpPr>
        <p:spPr>
          <a:xfrm>
            <a:off x="6610503" y="264533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5" name="Oval 564"/>
          <p:cNvSpPr/>
          <p:nvPr/>
        </p:nvSpPr>
        <p:spPr>
          <a:xfrm>
            <a:off x="6804716" y="244534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6588630" y="272281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6665295" y="299907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8" name="Oval 567"/>
          <p:cNvSpPr/>
          <p:nvPr/>
        </p:nvSpPr>
        <p:spPr>
          <a:xfrm>
            <a:off x="6508344" y="264012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6745852" y="250535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6588630" y="269243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1" name="Oval 570"/>
          <p:cNvSpPr/>
          <p:nvPr/>
        </p:nvSpPr>
        <p:spPr>
          <a:xfrm>
            <a:off x="6649177" y="227936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2" name="Oval 571"/>
          <p:cNvSpPr/>
          <p:nvPr/>
        </p:nvSpPr>
        <p:spPr>
          <a:xfrm>
            <a:off x="6805314" y="276352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6739708" y="273657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6932809" y="276352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5" name="Oval 574"/>
          <p:cNvSpPr/>
          <p:nvPr/>
        </p:nvSpPr>
        <p:spPr>
          <a:xfrm>
            <a:off x="6732108" y="319340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6" name="Oval 575"/>
          <p:cNvSpPr/>
          <p:nvPr/>
        </p:nvSpPr>
        <p:spPr>
          <a:xfrm>
            <a:off x="6779073" y="325943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6780440" y="326938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8" name="Oval 577"/>
          <p:cNvSpPr/>
          <p:nvPr/>
        </p:nvSpPr>
        <p:spPr>
          <a:xfrm>
            <a:off x="6779073" y="325943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79" name="Oval 578"/>
          <p:cNvSpPr/>
          <p:nvPr/>
        </p:nvSpPr>
        <p:spPr>
          <a:xfrm>
            <a:off x="6753266" y="291394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6956644" y="302042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6767868" y="339697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2" name="Oval 581"/>
          <p:cNvSpPr/>
          <p:nvPr/>
        </p:nvSpPr>
        <p:spPr>
          <a:xfrm>
            <a:off x="6956644" y="302042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3" name="Oval 582"/>
          <p:cNvSpPr/>
          <p:nvPr/>
        </p:nvSpPr>
        <p:spPr>
          <a:xfrm>
            <a:off x="6850034" y="315775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4" name="Oval 583"/>
          <p:cNvSpPr/>
          <p:nvPr/>
        </p:nvSpPr>
        <p:spPr>
          <a:xfrm>
            <a:off x="6794315" y="354063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5" name="Oval 584"/>
          <p:cNvSpPr/>
          <p:nvPr/>
        </p:nvSpPr>
        <p:spPr>
          <a:xfrm>
            <a:off x="6767868" y="339697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6" name="Oval 585"/>
          <p:cNvSpPr/>
          <p:nvPr/>
        </p:nvSpPr>
        <p:spPr>
          <a:xfrm>
            <a:off x="6837213" y="345683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7" name="Oval 586"/>
          <p:cNvSpPr/>
          <p:nvPr/>
        </p:nvSpPr>
        <p:spPr>
          <a:xfrm>
            <a:off x="7035901" y="309172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8" name="Oval 587"/>
          <p:cNvSpPr/>
          <p:nvPr/>
        </p:nvSpPr>
        <p:spPr>
          <a:xfrm>
            <a:off x="7082866" y="315775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89" name="Oval 588"/>
          <p:cNvSpPr/>
          <p:nvPr/>
        </p:nvSpPr>
        <p:spPr>
          <a:xfrm>
            <a:off x="6789236" y="331950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0" name="Oval 589"/>
          <p:cNvSpPr/>
          <p:nvPr/>
        </p:nvSpPr>
        <p:spPr>
          <a:xfrm>
            <a:off x="7082866" y="315775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1" name="Oval 590"/>
          <p:cNvSpPr/>
          <p:nvPr/>
        </p:nvSpPr>
        <p:spPr>
          <a:xfrm>
            <a:off x="6941599" y="303944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2" name="Oval 591"/>
          <p:cNvSpPr/>
          <p:nvPr/>
        </p:nvSpPr>
        <p:spPr>
          <a:xfrm>
            <a:off x="7172155" y="289385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7014597" y="311074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4" name="Oval 593"/>
          <p:cNvSpPr/>
          <p:nvPr/>
        </p:nvSpPr>
        <p:spPr>
          <a:xfrm>
            <a:off x="6945118" y="303829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5" name="Oval 594"/>
          <p:cNvSpPr/>
          <p:nvPr/>
        </p:nvSpPr>
        <p:spPr>
          <a:xfrm>
            <a:off x="7308602" y="336132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6" name="Oval 595"/>
          <p:cNvSpPr/>
          <p:nvPr/>
        </p:nvSpPr>
        <p:spPr>
          <a:xfrm>
            <a:off x="7043314" y="340547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97" name="Oval 596"/>
          <p:cNvSpPr/>
          <p:nvPr/>
        </p:nvSpPr>
        <p:spPr>
          <a:xfrm>
            <a:off x="7194026" y="336132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598" name="Group 597"/>
          <p:cNvGrpSpPr/>
          <p:nvPr/>
        </p:nvGrpSpPr>
        <p:grpSpPr>
          <a:xfrm rot="18905604">
            <a:off x="7124414" y="2650418"/>
            <a:ext cx="103496" cy="112434"/>
            <a:chOff x="4103826" y="3302350"/>
            <a:chExt cx="402674" cy="369332"/>
          </a:xfrm>
        </p:grpSpPr>
        <p:cxnSp>
          <p:nvCxnSpPr>
            <p:cNvPr id="599" name="Straight Connector 59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1" name="Group 600"/>
          <p:cNvGrpSpPr/>
          <p:nvPr/>
        </p:nvGrpSpPr>
        <p:grpSpPr>
          <a:xfrm rot="18905604">
            <a:off x="7146940" y="2543007"/>
            <a:ext cx="103496" cy="112434"/>
            <a:chOff x="4103826" y="3302350"/>
            <a:chExt cx="402674" cy="369332"/>
          </a:xfrm>
        </p:grpSpPr>
        <p:cxnSp>
          <p:nvCxnSpPr>
            <p:cNvPr id="602" name="Straight Connector 60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4" name="Group 603"/>
          <p:cNvGrpSpPr/>
          <p:nvPr/>
        </p:nvGrpSpPr>
        <p:grpSpPr>
          <a:xfrm rot="18905604">
            <a:off x="7144030" y="2473250"/>
            <a:ext cx="103496" cy="112434"/>
            <a:chOff x="4103826" y="3302350"/>
            <a:chExt cx="402674" cy="369332"/>
          </a:xfrm>
        </p:grpSpPr>
        <p:cxnSp>
          <p:nvCxnSpPr>
            <p:cNvPr id="605" name="Straight Connector 60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7" name="Group 606"/>
          <p:cNvGrpSpPr/>
          <p:nvPr/>
        </p:nvGrpSpPr>
        <p:grpSpPr>
          <a:xfrm rot="18905604">
            <a:off x="7339147" y="2636444"/>
            <a:ext cx="103496" cy="112434"/>
            <a:chOff x="4103826" y="3302350"/>
            <a:chExt cx="402674" cy="369332"/>
          </a:xfrm>
        </p:grpSpPr>
        <p:cxnSp>
          <p:nvCxnSpPr>
            <p:cNvPr id="608" name="Straight Connector 60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0" name="Group 609"/>
          <p:cNvGrpSpPr/>
          <p:nvPr/>
        </p:nvGrpSpPr>
        <p:grpSpPr>
          <a:xfrm rot="18905604">
            <a:off x="7644260" y="2828708"/>
            <a:ext cx="103496" cy="112434"/>
            <a:chOff x="4103826" y="3302350"/>
            <a:chExt cx="402674" cy="369332"/>
          </a:xfrm>
        </p:grpSpPr>
        <p:cxnSp>
          <p:nvCxnSpPr>
            <p:cNvPr id="611" name="Straight Connector 61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3" name="Group 612"/>
          <p:cNvGrpSpPr/>
          <p:nvPr/>
        </p:nvGrpSpPr>
        <p:grpSpPr>
          <a:xfrm rot="18905604">
            <a:off x="6889852" y="2472640"/>
            <a:ext cx="103496" cy="112434"/>
            <a:chOff x="4103826" y="3302350"/>
            <a:chExt cx="402674" cy="369332"/>
          </a:xfrm>
        </p:grpSpPr>
        <p:cxnSp>
          <p:nvCxnSpPr>
            <p:cNvPr id="614" name="Straight Connector 61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6" name="Group 615"/>
          <p:cNvGrpSpPr/>
          <p:nvPr/>
        </p:nvGrpSpPr>
        <p:grpSpPr>
          <a:xfrm rot="18905604">
            <a:off x="6728692" y="1643913"/>
            <a:ext cx="103496" cy="112434"/>
            <a:chOff x="4103826" y="3302350"/>
            <a:chExt cx="402674" cy="369332"/>
          </a:xfrm>
        </p:grpSpPr>
        <p:cxnSp>
          <p:nvCxnSpPr>
            <p:cNvPr id="617" name="Straight Connector 61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9" name="Group 618"/>
          <p:cNvGrpSpPr/>
          <p:nvPr/>
        </p:nvGrpSpPr>
        <p:grpSpPr>
          <a:xfrm rot="18905604">
            <a:off x="6998128" y="2075330"/>
            <a:ext cx="103496" cy="112434"/>
            <a:chOff x="4103826" y="3302350"/>
            <a:chExt cx="402674" cy="369332"/>
          </a:xfrm>
        </p:grpSpPr>
        <p:cxnSp>
          <p:nvCxnSpPr>
            <p:cNvPr id="620" name="Straight Connector 61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2" name="Group 621"/>
          <p:cNvGrpSpPr/>
          <p:nvPr/>
        </p:nvGrpSpPr>
        <p:grpSpPr>
          <a:xfrm rot="18905604">
            <a:off x="6923599" y="1930577"/>
            <a:ext cx="103496" cy="112434"/>
            <a:chOff x="4103826" y="3302350"/>
            <a:chExt cx="402674" cy="369332"/>
          </a:xfrm>
        </p:grpSpPr>
        <p:cxnSp>
          <p:nvCxnSpPr>
            <p:cNvPr id="623" name="Straight Connector 62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5" name="Oval 624"/>
          <p:cNvSpPr/>
          <p:nvPr/>
        </p:nvSpPr>
        <p:spPr>
          <a:xfrm>
            <a:off x="6049472" y="236691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26" name="Oval 625"/>
          <p:cNvSpPr/>
          <p:nvPr/>
        </p:nvSpPr>
        <p:spPr>
          <a:xfrm>
            <a:off x="6142005" y="247574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27" name="Oval 626"/>
          <p:cNvSpPr/>
          <p:nvPr/>
        </p:nvSpPr>
        <p:spPr>
          <a:xfrm>
            <a:off x="6331135" y="2661102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28" name="Oval 627"/>
          <p:cNvSpPr/>
          <p:nvPr/>
        </p:nvSpPr>
        <p:spPr>
          <a:xfrm>
            <a:off x="6291973" y="241194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29" name="Oval 628"/>
          <p:cNvSpPr/>
          <p:nvPr/>
        </p:nvSpPr>
        <p:spPr>
          <a:xfrm>
            <a:off x="6422264" y="251180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0" name="Oval 629"/>
          <p:cNvSpPr/>
          <p:nvPr/>
        </p:nvSpPr>
        <p:spPr>
          <a:xfrm>
            <a:off x="6105311" y="201795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1" name="Oval 630"/>
          <p:cNvSpPr/>
          <p:nvPr/>
        </p:nvSpPr>
        <p:spPr>
          <a:xfrm>
            <a:off x="6153175" y="232187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2" name="Oval 631"/>
          <p:cNvSpPr/>
          <p:nvPr/>
        </p:nvSpPr>
        <p:spPr>
          <a:xfrm>
            <a:off x="6142005" y="225056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633" name="Oval 632"/>
          <p:cNvSpPr/>
          <p:nvPr/>
        </p:nvSpPr>
        <p:spPr>
          <a:xfrm>
            <a:off x="6097341" y="223292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4" name="Oval 633"/>
          <p:cNvSpPr/>
          <p:nvPr/>
        </p:nvSpPr>
        <p:spPr>
          <a:xfrm>
            <a:off x="6599883" y="251140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6296747" y="219549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6368719" y="206328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6472280" y="243394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6694012" y="2421325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6820049" y="244572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6284837" y="2446036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6162746" y="2408889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Calibri" panose="020F0502020204030204" pitchFamily="34" charset="0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6311284" y="216812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643" name="Group 642"/>
          <p:cNvGrpSpPr/>
          <p:nvPr/>
        </p:nvGrpSpPr>
        <p:grpSpPr>
          <a:xfrm rot="18905604">
            <a:off x="6960506" y="1565559"/>
            <a:ext cx="103496" cy="112434"/>
            <a:chOff x="4103826" y="3302350"/>
            <a:chExt cx="402674" cy="369332"/>
          </a:xfrm>
        </p:grpSpPr>
        <p:cxnSp>
          <p:nvCxnSpPr>
            <p:cNvPr id="644" name="Straight Connector 64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6" name="Group 645"/>
          <p:cNvGrpSpPr/>
          <p:nvPr/>
        </p:nvGrpSpPr>
        <p:grpSpPr>
          <a:xfrm rot="18905604">
            <a:off x="7329048" y="2143047"/>
            <a:ext cx="103496" cy="112434"/>
            <a:chOff x="4103826" y="3302350"/>
            <a:chExt cx="402674" cy="369332"/>
          </a:xfrm>
        </p:grpSpPr>
        <p:cxnSp>
          <p:nvCxnSpPr>
            <p:cNvPr id="647" name="Straight Connector 64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9" name="Group 648"/>
          <p:cNvGrpSpPr/>
          <p:nvPr/>
        </p:nvGrpSpPr>
        <p:grpSpPr>
          <a:xfrm rot="18905604">
            <a:off x="6880517" y="1697040"/>
            <a:ext cx="103496" cy="112434"/>
            <a:chOff x="4103826" y="3302350"/>
            <a:chExt cx="402674" cy="369332"/>
          </a:xfrm>
        </p:grpSpPr>
        <p:cxnSp>
          <p:nvCxnSpPr>
            <p:cNvPr id="650" name="Straight Connector 64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2" name="Oval 651"/>
          <p:cNvSpPr/>
          <p:nvPr/>
        </p:nvSpPr>
        <p:spPr>
          <a:xfrm>
            <a:off x="6800602" y="301313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6634064" y="284147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6607769" y="279379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6555178" y="2717497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6765541" y="3013133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6590238" y="2851010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6449996" y="2593521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659" name="Group 658"/>
          <p:cNvGrpSpPr/>
          <p:nvPr/>
        </p:nvGrpSpPr>
        <p:grpSpPr>
          <a:xfrm rot="18905604">
            <a:off x="7259888" y="2454842"/>
            <a:ext cx="103496" cy="112434"/>
            <a:chOff x="4103826" y="3302350"/>
            <a:chExt cx="402674" cy="369332"/>
          </a:xfrm>
        </p:grpSpPr>
        <p:cxnSp>
          <p:nvCxnSpPr>
            <p:cNvPr id="660" name="Straight Connector 65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2" name="Group 661"/>
          <p:cNvGrpSpPr/>
          <p:nvPr/>
        </p:nvGrpSpPr>
        <p:grpSpPr>
          <a:xfrm rot="18905604">
            <a:off x="7302672" y="2672098"/>
            <a:ext cx="103496" cy="112434"/>
            <a:chOff x="4103826" y="3302350"/>
            <a:chExt cx="402674" cy="369332"/>
          </a:xfrm>
        </p:grpSpPr>
        <p:cxnSp>
          <p:nvCxnSpPr>
            <p:cNvPr id="663" name="Straight Connector 66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5" name="Group 664"/>
          <p:cNvGrpSpPr/>
          <p:nvPr/>
        </p:nvGrpSpPr>
        <p:grpSpPr>
          <a:xfrm rot="18905604">
            <a:off x="7293427" y="2529048"/>
            <a:ext cx="103496" cy="112434"/>
            <a:chOff x="4103826" y="3302350"/>
            <a:chExt cx="402674" cy="369332"/>
          </a:xfrm>
        </p:grpSpPr>
        <p:cxnSp>
          <p:nvCxnSpPr>
            <p:cNvPr id="666" name="Straight Connector 66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8" name="Group 667"/>
          <p:cNvGrpSpPr/>
          <p:nvPr/>
        </p:nvGrpSpPr>
        <p:grpSpPr>
          <a:xfrm rot="18905604">
            <a:off x="7630030" y="3130193"/>
            <a:ext cx="103496" cy="112434"/>
            <a:chOff x="4103826" y="3302350"/>
            <a:chExt cx="402674" cy="369332"/>
          </a:xfrm>
        </p:grpSpPr>
        <p:cxnSp>
          <p:nvCxnSpPr>
            <p:cNvPr id="669" name="Straight Connector 66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1" name="Group 670"/>
          <p:cNvGrpSpPr/>
          <p:nvPr/>
        </p:nvGrpSpPr>
        <p:grpSpPr>
          <a:xfrm rot="18905604">
            <a:off x="7400745" y="3205402"/>
            <a:ext cx="103496" cy="112434"/>
            <a:chOff x="4103826" y="3302350"/>
            <a:chExt cx="402674" cy="369332"/>
          </a:xfrm>
        </p:grpSpPr>
        <p:cxnSp>
          <p:nvCxnSpPr>
            <p:cNvPr id="672" name="Straight Connector 67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Straight Connector 67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4" name="Group 673"/>
          <p:cNvGrpSpPr/>
          <p:nvPr/>
        </p:nvGrpSpPr>
        <p:grpSpPr>
          <a:xfrm rot="18905604">
            <a:off x="7118726" y="3016486"/>
            <a:ext cx="103496" cy="112434"/>
            <a:chOff x="4103826" y="3302350"/>
            <a:chExt cx="402674" cy="369332"/>
          </a:xfrm>
        </p:grpSpPr>
        <p:cxnSp>
          <p:nvCxnSpPr>
            <p:cNvPr id="675" name="Straight Connector 67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7" name="Group 676"/>
          <p:cNvGrpSpPr/>
          <p:nvPr/>
        </p:nvGrpSpPr>
        <p:grpSpPr>
          <a:xfrm rot="18905604">
            <a:off x="7364093" y="3026102"/>
            <a:ext cx="103496" cy="112434"/>
            <a:chOff x="4103826" y="3302350"/>
            <a:chExt cx="402674" cy="369332"/>
          </a:xfrm>
        </p:grpSpPr>
        <p:cxnSp>
          <p:nvCxnSpPr>
            <p:cNvPr id="678" name="Straight Connector 67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0" name="Group 679"/>
          <p:cNvGrpSpPr/>
          <p:nvPr/>
        </p:nvGrpSpPr>
        <p:grpSpPr>
          <a:xfrm rot="18905604">
            <a:off x="7215405" y="2768522"/>
            <a:ext cx="103496" cy="112434"/>
            <a:chOff x="4103826" y="3302350"/>
            <a:chExt cx="402674" cy="369332"/>
          </a:xfrm>
        </p:grpSpPr>
        <p:cxnSp>
          <p:nvCxnSpPr>
            <p:cNvPr id="681" name="Straight Connector 68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Straight Connector 68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3" name="Group 682"/>
          <p:cNvGrpSpPr/>
          <p:nvPr/>
        </p:nvGrpSpPr>
        <p:grpSpPr>
          <a:xfrm rot="18905604">
            <a:off x="7373619" y="2739377"/>
            <a:ext cx="103496" cy="112434"/>
            <a:chOff x="4103826" y="3302350"/>
            <a:chExt cx="402674" cy="369332"/>
          </a:xfrm>
        </p:grpSpPr>
        <p:cxnSp>
          <p:nvCxnSpPr>
            <p:cNvPr id="684" name="Straight Connector 68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6" name="Group 685"/>
          <p:cNvGrpSpPr/>
          <p:nvPr/>
        </p:nvGrpSpPr>
        <p:grpSpPr>
          <a:xfrm rot="18905604">
            <a:off x="7425515" y="2176703"/>
            <a:ext cx="103496" cy="112434"/>
            <a:chOff x="4103826" y="3302350"/>
            <a:chExt cx="402674" cy="369332"/>
          </a:xfrm>
        </p:grpSpPr>
        <p:cxnSp>
          <p:nvCxnSpPr>
            <p:cNvPr id="687" name="Straight Connector 68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Straight Connector 68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9" name="Group 688"/>
          <p:cNvGrpSpPr/>
          <p:nvPr/>
        </p:nvGrpSpPr>
        <p:grpSpPr>
          <a:xfrm rot="18905604">
            <a:off x="7259887" y="1909940"/>
            <a:ext cx="103496" cy="112434"/>
            <a:chOff x="4103826" y="3302350"/>
            <a:chExt cx="402674" cy="369332"/>
          </a:xfrm>
        </p:grpSpPr>
        <p:cxnSp>
          <p:nvCxnSpPr>
            <p:cNvPr id="690" name="Straight Connector 68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2" name="Group 691"/>
          <p:cNvGrpSpPr/>
          <p:nvPr/>
        </p:nvGrpSpPr>
        <p:grpSpPr>
          <a:xfrm rot="18905604">
            <a:off x="7006341" y="1922757"/>
            <a:ext cx="103496" cy="112434"/>
            <a:chOff x="4103826" y="3302350"/>
            <a:chExt cx="402674" cy="369332"/>
          </a:xfrm>
        </p:grpSpPr>
        <p:cxnSp>
          <p:nvCxnSpPr>
            <p:cNvPr id="693" name="Straight Connector 69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4" name="Straight Connector 69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5" name="Group 694"/>
          <p:cNvGrpSpPr/>
          <p:nvPr/>
        </p:nvGrpSpPr>
        <p:grpSpPr>
          <a:xfrm rot="18905604">
            <a:off x="7268289" y="2901361"/>
            <a:ext cx="103496" cy="112434"/>
            <a:chOff x="4103826" y="3302350"/>
            <a:chExt cx="402674" cy="369332"/>
          </a:xfrm>
        </p:grpSpPr>
        <p:cxnSp>
          <p:nvCxnSpPr>
            <p:cNvPr id="696" name="Straight Connector 69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Straight Connector 69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8" name="Group 697"/>
          <p:cNvGrpSpPr/>
          <p:nvPr/>
        </p:nvGrpSpPr>
        <p:grpSpPr>
          <a:xfrm rot="18905604">
            <a:off x="7444601" y="2890378"/>
            <a:ext cx="103496" cy="112434"/>
            <a:chOff x="4103826" y="3302350"/>
            <a:chExt cx="402674" cy="369332"/>
          </a:xfrm>
        </p:grpSpPr>
        <p:cxnSp>
          <p:nvCxnSpPr>
            <p:cNvPr id="699" name="Straight Connector 69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1" name="Group 700"/>
          <p:cNvGrpSpPr/>
          <p:nvPr/>
        </p:nvGrpSpPr>
        <p:grpSpPr>
          <a:xfrm rot="18905604">
            <a:off x="7065770" y="2499821"/>
            <a:ext cx="103496" cy="112434"/>
            <a:chOff x="4103826" y="3302350"/>
            <a:chExt cx="402674" cy="369332"/>
          </a:xfrm>
        </p:grpSpPr>
        <p:cxnSp>
          <p:nvCxnSpPr>
            <p:cNvPr id="702" name="Straight Connector 70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4" name="Group 703"/>
          <p:cNvGrpSpPr/>
          <p:nvPr/>
        </p:nvGrpSpPr>
        <p:grpSpPr>
          <a:xfrm rot="18905604">
            <a:off x="7598475" y="2767746"/>
            <a:ext cx="103496" cy="112434"/>
            <a:chOff x="4103826" y="3302350"/>
            <a:chExt cx="402674" cy="369332"/>
          </a:xfrm>
        </p:grpSpPr>
        <p:cxnSp>
          <p:nvCxnSpPr>
            <p:cNvPr id="705" name="Straight Connector 70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7" name="Group 706"/>
          <p:cNvGrpSpPr/>
          <p:nvPr/>
        </p:nvGrpSpPr>
        <p:grpSpPr>
          <a:xfrm rot="18905604">
            <a:off x="7452659" y="2434249"/>
            <a:ext cx="103496" cy="112434"/>
            <a:chOff x="4103826" y="3302350"/>
            <a:chExt cx="402674" cy="369332"/>
          </a:xfrm>
        </p:grpSpPr>
        <p:cxnSp>
          <p:nvCxnSpPr>
            <p:cNvPr id="708" name="Straight Connector 70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0" name="Group 709"/>
          <p:cNvGrpSpPr/>
          <p:nvPr/>
        </p:nvGrpSpPr>
        <p:grpSpPr>
          <a:xfrm rot="18905604">
            <a:off x="6614833" y="1932840"/>
            <a:ext cx="103496" cy="112434"/>
            <a:chOff x="4103826" y="3302350"/>
            <a:chExt cx="402674" cy="369332"/>
          </a:xfrm>
        </p:grpSpPr>
        <p:cxnSp>
          <p:nvCxnSpPr>
            <p:cNvPr id="711" name="Straight Connector 71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3" name="Group 712"/>
          <p:cNvGrpSpPr/>
          <p:nvPr/>
        </p:nvGrpSpPr>
        <p:grpSpPr>
          <a:xfrm rot="18905604">
            <a:off x="6606195" y="1927507"/>
            <a:ext cx="103496" cy="112434"/>
            <a:chOff x="4103826" y="3302350"/>
            <a:chExt cx="402674" cy="369332"/>
          </a:xfrm>
        </p:grpSpPr>
        <p:cxnSp>
          <p:nvCxnSpPr>
            <p:cNvPr id="714" name="Straight Connector 71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6" name="Group 715"/>
          <p:cNvGrpSpPr/>
          <p:nvPr/>
        </p:nvGrpSpPr>
        <p:grpSpPr>
          <a:xfrm rot="18905604">
            <a:off x="7578881" y="2571581"/>
            <a:ext cx="103496" cy="112434"/>
            <a:chOff x="4103826" y="3302350"/>
            <a:chExt cx="402674" cy="369332"/>
          </a:xfrm>
        </p:grpSpPr>
        <p:cxnSp>
          <p:nvCxnSpPr>
            <p:cNvPr id="717" name="Straight Connector 716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9" name="Group 718"/>
          <p:cNvGrpSpPr/>
          <p:nvPr/>
        </p:nvGrpSpPr>
        <p:grpSpPr>
          <a:xfrm rot="18905604">
            <a:off x="6705548" y="1868012"/>
            <a:ext cx="103496" cy="112434"/>
            <a:chOff x="4103826" y="3302350"/>
            <a:chExt cx="402674" cy="369332"/>
          </a:xfrm>
        </p:grpSpPr>
        <p:cxnSp>
          <p:nvCxnSpPr>
            <p:cNvPr id="720" name="Straight Connector 719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Straight Connector 720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2" name="Group 721"/>
          <p:cNvGrpSpPr/>
          <p:nvPr/>
        </p:nvGrpSpPr>
        <p:grpSpPr>
          <a:xfrm rot="18905604">
            <a:off x="6828615" y="1828265"/>
            <a:ext cx="103496" cy="112434"/>
            <a:chOff x="4103826" y="3302350"/>
            <a:chExt cx="402674" cy="369332"/>
          </a:xfrm>
        </p:grpSpPr>
        <p:cxnSp>
          <p:nvCxnSpPr>
            <p:cNvPr id="723" name="Straight Connector 722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5" name="Group 724"/>
          <p:cNvGrpSpPr/>
          <p:nvPr/>
        </p:nvGrpSpPr>
        <p:grpSpPr>
          <a:xfrm rot="18905604">
            <a:off x="6864826" y="1968773"/>
            <a:ext cx="103496" cy="112434"/>
            <a:chOff x="4103826" y="3302350"/>
            <a:chExt cx="402674" cy="369332"/>
          </a:xfrm>
        </p:grpSpPr>
        <p:cxnSp>
          <p:nvCxnSpPr>
            <p:cNvPr id="726" name="Straight Connector 725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8" name="Group 727"/>
          <p:cNvGrpSpPr/>
          <p:nvPr/>
        </p:nvGrpSpPr>
        <p:grpSpPr>
          <a:xfrm rot="18905604">
            <a:off x="7031118" y="2035763"/>
            <a:ext cx="103496" cy="112434"/>
            <a:chOff x="4103826" y="3302350"/>
            <a:chExt cx="402674" cy="369332"/>
          </a:xfrm>
        </p:grpSpPr>
        <p:cxnSp>
          <p:nvCxnSpPr>
            <p:cNvPr id="729" name="Straight Connector 728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1" name="Group 730"/>
          <p:cNvGrpSpPr/>
          <p:nvPr/>
        </p:nvGrpSpPr>
        <p:grpSpPr>
          <a:xfrm rot="18905604">
            <a:off x="6889850" y="2352310"/>
            <a:ext cx="103496" cy="112434"/>
            <a:chOff x="4103826" y="3302350"/>
            <a:chExt cx="402674" cy="369332"/>
          </a:xfrm>
        </p:grpSpPr>
        <p:cxnSp>
          <p:nvCxnSpPr>
            <p:cNvPr id="732" name="Straight Connector 731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4" name="Group 733"/>
          <p:cNvGrpSpPr/>
          <p:nvPr/>
        </p:nvGrpSpPr>
        <p:grpSpPr>
          <a:xfrm rot="18905604">
            <a:off x="6687959" y="1564471"/>
            <a:ext cx="103496" cy="112434"/>
            <a:chOff x="4103826" y="3302350"/>
            <a:chExt cx="402674" cy="369332"/>
          </a:xfrm>
        </p:grpSpPr>
        <p:cxnSp>
          <p:nvCxnSpPr>
            <p:cNvPr id="735" name="Straight Connector 734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7" name="Group 736"/>
          <p:cNvGrpSpPr/>
          <p:nvPr/>
        </p:nvGrpSpPr>
        <p:grpSpPr>
          <a:xfrm rot="18905604">
            <a:off x="6854914" y="1781245"/>
            <a:ext cx="103496" cy="112434"/>
            <a:chOff x="4103826" y="3302350"/>
            <a:chExt cx="402674" cy="369332"/>
          </a:xfrm>
        </p:grpSpPr>
        <p:cxnSp>
          <p:nvCxnSpPr>
            <p:cNvPr id="738" name="Straight Connector 737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9" name="Straight Connector 738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0" name="Group 739"/>
          <p:cNvGrpSpPr/>
          <p:nvPr/>
        </p:nvGrpSpPr>
        <p:grpSpPr>
          <a:xfrm rot="18905604">
            <a:off x="6558755" y="1929026"/>
            <a:ext cx="103496" cy="112434"/>
            <a:chOff x="4103826" y="3302350"/>
            <a:chExt cx="402674" cy="369332"/>
          </a:xfrm>
        </p:grpSpPr>
        <p:cxnSp>
          <p:nvCxnSpPr>
            <p:cNvPr id="741" name="Straight Connector 740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3" name="Group 742"/>
          <p:cNvGrpSpPr/>
          <p:nvPr/>
        </p:nvGrpSpPr>
        <p:grpSpPr>
          <a:xfrm rot="18905604">
            <a:off x="7101631" y="2322121"/>
            <a:ext cx="103496" cy="112434"/>
            <a:chOff x="4103826" y="3302350"/>
            <a:chExt cx="402674" cy="369332"/>
          </a:xfrm>
        </p:grpSpPr>
        <p:cxnSp>
          <p:nvCxnSpPr>
            <p:cNvPr id="744" name="Straight Connector 743"/>
            <p:cNvCxnSpPr/>
            <p:nvPr/>
          </p:nvCxnSpPr>
          <p:spPr>
            <a:xfrm flipH="1">
              <a:off x="4103826" y="3487016"/>
              <a:ext cx="402674" cy="0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>
              <a:off x="4305163" y="3302350"/>
              <a:ext cx="0" cy="369332"/>
            </a:xfrm>
            <a:prstGeom prst="line">
              <a:avLst/>
            </a:prstGeom>
            <a:ln w="28575">
              <a:solidFill>
                <a:srgbClr val="0404BC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6" name="Oval 745"/>
          <p:cNvSpPr/>
          <p:nvPr/>
        </p:nvSpPr>
        <p:spPr>
          <a:xfrm>
            <a:off x="6494941" y="2200618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6419564" y="2156754"/>
            <a:ext cx="57434" cy="71307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8" name="TextBox 747"/>
              <p:cNvSpPr txBox="1"/>
              <p:nvPr/>
            </p:nvSpPr>
            <p:spPr>
              <a:xfrm rot="16200000">
                <a:off x="4432017" y="1545958"/>
                <a:ext cx="1225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= height</a:t>
                </a:r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8" name="TextBox 7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32017" y="1545958"/>
                <a:ext cx="1225043" cy="369332"/>
              </a:xfrm>
              <a:prstGeom prst="rect">
                <a:avLst/>
              </a:prstGeom>
              <a:blipFill>
                <a:blip r:embed="rId7"/>
                <a:stretch>
                  <a:fillRect l="-8197" r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9" name="Rectangle 748"/>
              <p:cNvSpPr/>
              <p:nvPr/>
            </p:nvSpPr>
            <p:spPr>
              <a:xfrm>
                <a:off x="5233792" y="5192674"/>
                <a:ext cx="3150730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3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4BC"/>
                              </a:solidFill>
                              <a:latin typeface="Calibri" panose="020F0502020204030204" pitchFamily="34" charset="0"/>
                            </a:rPr>
                            <m:t>dog</m:t>
                          </m:r>
                        </m:e>
                        <m:e>
                          <m:r>
                            <a:rPr lang="en-US" altLang="ko-KR" b="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FF4E20"/>
                              </a:solidFill>
                              <a:latin typeface="Calibri" panose="020F0502020204030204" pitchFamily="34" charset="0"/>
                            </a:rPr>
                            <m:t>cat</m:t>
                          </m:r>
                        </m:e>
                        <m:e>
                          <m:r>
                            <a:rPr lang="en-US" altLang="ko-KR" b="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9" name="Rectangle 7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92" y="5192674"/>
                <a:ext cx="3150730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0" name="TextBox 749"/>
          <p:cNvSpPr txBox="1"/>
          <p:nvPr/>
        </p:nvSpPr>
        <p:spPr>
          <a:xfrm>
            <a:off x="5197814" y="4822268"/>
            <a:ext cx="215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alibri" panose="020F0502020204030204" pitchFamily="34" charset="0"/>
              </a:rPr>
              <a:t>Decision boundary</a:t>
            </a:r>
            <a:endParaRPr lang="ko-KR" alt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1" name="Rectangle 750"/>
              <p:cNvSpPr/>
              <p:nvPr/>
            </p:nvSpPr>
            <p:spPr>
              <a:xfrm>
                <a:off x="7310615" y="1462929"/>
                <a:ext cx="1572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altLang="ko-KR" b="0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4BC"/>
                              </a:solidFill>
                              <a:latin typeface="Calibri" panose="020F0502020204030204" pitchFamily="34" charset="0"/>
                            </a:rPr>
                            <m:t>dog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1" name="Rectangle 7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615" y="1462929"/>
                <a:ext cx="1572995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2" name="Rectangle 751"/>
              <p:cNvSpPr/>
              <p:nvPr/>
            </p:nvSpPr>
            <p:spPr>
              <a:xfrm>
                <a:off x="5378385" y="3492489"/>
                <a:ext cx="1504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ko-KR" b="0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b="0" i="1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FF4E20"/>
                              </a:solidFill>
                              <a:latin typeface="Calibri" panose="020F0502020204030204" pitchFamily="34" charset="0"/>
                            </a:rPr>
                            <m:t>cat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52" name="Rectangle 7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85" y="3492489"/>
                <a:ext cx="1504065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3" name="Freeform 752"/>
          <p:cNvSpPr/>
          <p:nvPr/>
        </p:nvSpPr>
        <p:spPr>
          <a:xfrm rot="756581">
            <a:off x="6347797" y="1248932"/>
            <a:ext cx="1921452" cy="2141159"/>
          </a:xfrm>
          <a:custGeom>
            <a:avLst/>
            <a:gdLst>
              <a:gd name="connsiteX0" fmla="*/ 0 w 2624667"/>
              <a:gd name="connsiteY0" fmla="*/ 0 h 2899833"/>
              <a:gd name="connsiteX1" fmla="*/ 793750 w 2624667"/>
              <a:gd name="connsiteY1" fmla="*/ 1841500 h 2899833"/>
              <a:gd name="connsiteX2" fmla="*/ 2624667 w 2624667"/>
              <a:gd name="connsiteY2" fmla="*/ 2899833 h 289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667" h="2899833">
                <a:moveTo>
                  <a:pt x="0" y="0"/>
                </a:moveTo>
                <a:cubicBezTo>
                  <a:pt x="178153" y="679097"/>
                  <a:pt x="356306" y="1358195"/>
                  <a:pt x="793750" y="1841500"/>
                </a:cubicBezTo>
                <a:cubicBezTo>
                  <a:pt x="1231195" y="2324806"/>
                  <a:pt x="2379486" y="2742847"/>
                  <a:pt x="2624667" y="2899833"/>
                </a:cubicBezTo>
              </a:path>
            </a:pathLst>
          </a:custGeom>
          <a:ln w="28575" cmpd="sng">
            <a:solidFill>
              <a:schemeClr val="tx1"/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754" name="Straight Arrow Connector 753"/>
          <p:cNvCxnSpPr/>
          <p:nvPr/>
        </p:nvCxnSpPr>
        <p:spPr>
          <a:xfrm flipV="1">
            <a:off x="6749549" y="3528145"/>
            <a:ext cx="1216887" cy="12941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8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4210" y="2422376"/>
            <a:ext cx="227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Multivariate Gaussian</a:t>
            </a:r>
            <a:endParaRPr 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7504" y="2817757"/>
                <a:ext cx="4991816" cy="684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sz="1600" b="1" i="1" smtClean="0">
                              <a:latin typeface="Cambria Math"/>
                            </a:rPr>
                            <m:t>𝝁</m:t>
                          </m:r>
                          <m:r>
                            <a:rPr lang="en-US" sz="16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/>
                            </a:rPr>
                            <m:t>𝚺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(2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1600" b="1" i="1" smtClean="0">
                                  <a:latin typeface="Cambria Math"/>
                                </a:rPr>
                                <m:t>𝚺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817757"/>
                <a:ext cx="4991816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95250" y="4115435"/>
                <a:ext cx="3321166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15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sz="1500" b="0" i="1" smtClean="0">
                          <a:latin typeface="Cambria Math"/>
                        </a:rPr>
                        <m:t>=</m:t>
                      </m:r>
                      <m:r>
                        <a:rPr lang="en-US" sz="15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  <m:d>
                            <m:d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[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15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5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50" y="4115435"/>
                <a:ext cx="3321166" cy="323165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62452" y="3936087"/>
                <a:ext cx="3013774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𝚺</m:t>
                      </m:r>
                      <m:r>
                        <a:rPr lang="en-US" sz="1400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𝐶𝑜𝑣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𝐶𝑜𝑣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𝐶𝑜𝑣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𝐶𝑜𝑣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52" y="3936087"/>
                <a:ext cx="3013774" cy="777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2332" y="3936087"/>
                <a:ext cx="1165960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/>
                        </a:rPr>
                        <m:t>𝝁</m:t>
                      </m:r>
                      <m:r>
                        <a:rPr lang="en-US" sz="1400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32" y="3936087"/>
                <a:ext cx="1165960" cy="777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77604" y="3646512"/>
            <a:ext cx="142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706EC"/>
                </a:solidFill>
                <a:latin typeface="Calibri" panose="020F0502020204030204" pitchFamily="34" charset="0"/>
              </a:rPr>
              <a:t>Mean vector</a:t>
            </a:r>
            <a:endParaRPr lang="en-US" sz="1400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6500" y="3684246"/>
            <a:ext cx="1849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706EC"/>
                </a:solidFill>
                <a:latin typeface="Calibri" panose="020F0502020204030204" pitchFamily="34" charset="0"/>
              </a:rPr>
              <a:t>Covariance matrix</a:t>
            </a:r>
            <a:endParaRPr lang="en-US" sz="1400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8720"/>
            <a:ext cx="1371600" cy="10272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12" y="5529169"/>
            <a:ext cx="1371600" cy="10272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86" y="5551090"/>
            <a:ext cx="1371600" cy="10272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52" y="5518720"/>
            <a:ext cx="1371600" cy="10272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30" y="5548914"/>
            <a:ext cx="1371600" cy="1027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18" y="5518720"/>
            <a:ext cx="1371600" cy="102723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2280" y="4988537"/>
            <a:ext cx="1770433" cy="475771"/>
            <a:chOff x="179512" y="2946805"/>
            <a:chExt cx="1770433" cy="47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971600" y="2946805"/>
                  <a:ext cx="978345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𝚺</m:t>
                        </m:r>
                        <m:r>
                          <a:rPr lang="en-US" sz="1400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  <m:r>
                              <a:rPr lang="en-US" sz="1400" b="0" i="1" smtClean="0">
                                <a:latin typeface="Cambria Math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2946805"/>
                  <a:ext cx="978345" cy="47577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𝝁</m:t>
                        </m:r>
                        <m:r>
                          <a:rPr lang="en-US" sz="1400" b="1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3416935" y="4965350"/>
            <a:ext cx="2042943" cy="475771"/>
            <a:chOff x="179512" y="2946805"/>
            <a:chExt cx="2042943" cy="47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971600" y="2946805"/>
                  <a:ext cx="1250855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𝚺</m:t>
                        </m:r>
                        <m:r>
                          <a:rPr lang="en-US" sz="1400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0.4</m:t>
                                </m:r>
                              </m:e>
                            </m:eqArr>
                            <m:r>
                              <a:rPr lang="en-US" sz="1400" b="0" i="1" smtClean="0">
                                <a:latin typeface="Cambria Math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2946805"/>
                  <a:ext cx="1250855" cy="475771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𝝁</m:t>
                        </m:r>
                        <m:r>
                          <a:rPr lang="en-US" sz="1400" b="1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6468046" y="4893342"/>
            <a:ext cx="2042943" cy="475771"/>
            <a:chOff x="179512" y="2946805"/>
            <a:chExt cx="2042943" cy="47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971600" y="2946805"/>
                  <a:ext cx="1250855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𝚺</m:t>
                        </m:r>
                        <m:r>
                          <a:rPr lang="en-US" sz="1400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eqArr>
                            <m:r>
                              <a:rPr lang="en-US" sz="1400" b="0" i="1" smtClean="0">
                                <a:latin typeface="Cambria Math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2946805"/>
                  <a:ext cx="1250855" cy="475771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/>
                          </a:rPr>
                          <m:t>𝝁</m:t>
                        </m:r>
                        <m:r>
                          <a:rPr lang="en-US" sz="1400" b="1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2946805"/>
                  <a:ext cx="816441" cy="475771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angle 30"/>
          <p:cNvSpPr/>
          <p:nvPr/>
        </p:nvSpPr>
        <p:spPr>
          <a:xfrm>
            <a:off x="189787" y="910208"/>
            <a:ext cx="216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Univariate Gaussian</a:t>
            </a:r>
            <a:endParaRPr 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47247" y="1414264"/>
                <a:ext cx="6565016" cy="72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>
                              <a:latin typeface="Cambria Math"/>
                            </a:rPr>
                            <m:t>;</m:t>
                          </m:r>
                          <m:r>
                            <a:rPr lang="en-US" b="0" i="1">
                              <a:latin typeface="Cambria Math"/>
                            </a:rPr>
                            <m:t>𝜇</m:t>
                          </m:r>
                          <m:r>
                            <a:rPr lang="en-US" b="0" i="1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7" y="1414264"/>
                <a:ext cx="6565016" cy="7203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235968" y="1157945"/>
                <a:ext cx="1168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968" y="1157945"/>
                <a:ext cx="1168973" cy="369332"/>
              </a:xfrm>
              <a:prstGeom prst="rect">
                <a:avLst/>
              </a:prstGeom>
              <a:blipFill>
                <a:blip r:embed="rId1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4627322" y="1184013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706EC"/>
                </a:solidFill>
                <a:latin typeface="Calibri" panose="020F0502020204030204" pitchFamily="34" charset="0"/>
              </a:rPr>
              <a:t>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621786" y="1745314"/>
                <a:ext cx="32662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])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786" y="1745314"/>
                <a:ext cx="3266214" cy="369332"/>
              </a:xfrm>
              <a:prstGeom prst="rect">
                <a:avLst/>
              </a:prstGeom>
              <a:blipFill>
                <a:blip r:embed="rId2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640500" y="1745314"/>
            <a:ext cx="974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706EC"/>
                </a:solidFill>
                <a:latin typeface="Calibri" panose="020F0502020204030204" pitchFamily="34" charset="0"/>
              </a:rPr>
              <a:t>variance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24210" y="838200"/>
            <a:ext cx="8840278" cy="1512168"/>
          </a:xfrm>
          <a:prstGeom prst="rect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24210" y="2422376"/>
            <a:ext cx="8840278" cy="4248472"/>
          </a:xfrm>
          <a:prstGeom prst="rect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Multivariate Gaussian Distribution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5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4210" y="828328"/>
            <a:ext cx="3065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Conditionalization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 Gaussian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8186" y="4038600"/>
            <a:ext cx="2817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Marginalization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 Gaussian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32384"/>
            <a:ext cx="3007630" cy="2252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58451" y="2700536"/>
                <a:ext cx="3465885" cy="601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/>
                                            <a:ea typeface="Cambria Math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/>
                                            <a:ea typeface="Cambria Math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/>
                                            <a:ea typeface="Cambria Math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451" y="2700536"/>
                <a:ext cx="3465885" cy="601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51920" y="3410362"/>
                <a:ext cx="523515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~</m:t>
                      </m:r>
                      <m:r>
                        <a:rPr lang="en-US" sz="16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21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/>
                                  <a:ea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410362"/>
                <a:ext cx="5235151" cy="370294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2631310" y="1649904"/>
            <a:ext cx="1329400" cy="81316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034241" y="1404392"/>
                <a:ext cx="231460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41" y="1404392"/>
                <a:ext cx="2314608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37383" y="5059496"/>
                <a:ext cx="3668825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𝑃</m:t>
                      </m:r>
                      <m:r>
                        <a:rPr lang="en-US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383" y="5059496"/>
                <a:ext cx="3668825" cy="725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8" y="4614664"/>
            <a:ext cx="2649039" cy="198394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48849" y="1590494"/>
            <a:ext cx="31469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</a:rPr>
              <a:t>(Graph does not show normalization)</a:t>
            </a:r>
            <a:endParaRPr lang="en-US" sz="13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297" y="6523507"/>
            <a:ext cx="31469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srgbClr val="FF0000"/>
                </a:solidFill>
              </a:rPr>
              <a:t>(Graph does not show normalization)</a:t>
            </a:r>
            <a:endParaRPr lang="en-US" sz="13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Multivariate Gaussian Distribution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4209" y="762000"/>
            <a:ext cx="8962861" cy="3162672"/>
          </a:xfrm>
          <a:prstGeom prst="rect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4209" y="4104476"/>
            <a:ext cx="8962861" cy="2661136"/>
          </a:xfrm>
          <a:prstGeom prst="rect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35883" y="3657600"/>
                <a:ext cx="6934200" cy="684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/>
                            </a:rPr>
                            <m:t>𝒙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(2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83" y="3657600"/>
                <a:ext cx="6934200" cy="684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1827282"/>
                <a:ext cx="6217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 smtClean="0">
                    <a:latin typeface="Calibri" panose="020F0502020204030204" pitchFamily="34" charset="0"/>
                  </a:rPr>
                  <a:t>1. The class </a:t>
                </a:r>
                <a:r>
                  <a:rPr lang="en-US" altLang="ko-KR" b="1" dirty="0" smtClean="0">
                    <a:latin typeface="Calibri" panose="020F0502020204030204" pitchFamily="34" charset="0"/>
                  </a:rPr>
                  <a:t>prior</a:t>
                </a:r>
                <a:r>
                  <a:rPr lang="en-US" altLang="ko-KR" b="0" dirty="0" smtClean="0">
                    <a:latin typeface="Calibri" panose="020F0502020204030204" pitchFamily="34" charset="0"/>
                  </a:rPr>
                  <a:t> is represented as </a:t>
                </a:r>
                <a:r>
                  <a:rPr lang="en-US" altLang="ko-KR" dirty="0" smtClean="0">
                    <a:solidFill>
                      <a:srgbClr val="2706EC"/>
                    </a:solidFill>
                    <a:latin typeface="Calibri" panose="020F0502020204030204" pitchFamily="34" charset="0"/>
                  </a:rPr>
                  <a:t>multinomial distribution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       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27282"/>
                <a:ext cx="6217984" cy="369332"/>
              </a:xfrm>
              <a:prstGeom prst="rect">
                <a:avLst/>
              </a:prstGeom>
              <a:blipFill>
                <a:blip r:embed="rId3"/>
                <a:stretch>
                  <a:fillRect l="-88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44459" y="2283615"/>
                <a:ext cx="3150863" cy="420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 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59" y="2283615"/>
                <a:ext cx="3150863" cy="420628"/>
              </a:xfrm>
              <a:prstGeom prst="rect">
                <a:avLst/>
              </a:prstGeom>
              <a:blipFill>
                <a:blip r:embed="rId4"/>
                <a:stretch>
                  <a:fillRect t="-100000" b="-1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8600" y="2748996"/>
                <a:ext cx="8991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libri" panose="020F0502020204030204" pitchFamily="34" charset="0"/>
                  </a:rPr>
                  <a:t>2</a:t>
                </a:r>
                <a:r>
                  <a:rPr lang="en-US" altLang="ko-KR" b="0" dirty="0" smtClean="0">
                    <a:latin typeface="Calibri" panose="020F0502020204030204" pitchFamily="34" charset="0"/>
                  </a:rPr>
                  <a:t>. The distribution of input feature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altLang="ko-KR" b="0" dirty="0" smtClean="0">
                    <a:latin typeface="Calibri" panose="020F0502020204030204" pitchFamily="34" charset="0"/>
                  </a:rPr>
                  <a:t> conditional on the ouput class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altLang="ko-KR" b="0" dirty="0" smtClean="0">
                    <a:latin typeface="Calibri" panose="020F0502020204030204" pitchFamily="34" charset="0"/>
                  </a:rPr>
                  <a:t>  is 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modeled    </a:t>
                </a:r>
              </a:p>
              <a:p>
                <a:r>
                  <a:rPr lang="en-US" altLang="ko-KR" dirty="0">
                    <a:latin typeface="Calibri" panose="020F0502020204030204" pitchFamily="34" charset="0"/>
                  </a:rPr>
                  <a:t> 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    as </a:t>
                </a:r>
                <a:r>
                  <a:rPr lang="en-US" altLang="ko-KR" dirty="0" smtClean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multivariate Gaussian distribution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748996"/>
                <a:ext cx="8991600" cy="646331"/>
              </a:xfrm>
              <a:prstGeom prst="rect">
                <a:avLst/>
              </a:prstGeom>
              <a:blipFill>
                <a:blip r:embed="rId5"/>
                <a:stretch>
                  <a:fillRect l="-61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264163" y="4342339"/>
                <a:ext cx="7270237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  </m:t>
                        </m:r>
                        <m:r>
                          <a:rPr lang="en-US" b="1" i="1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: the mean vector and covariance matrix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err="1" smtClean="0">
                    <a:latin typeface="Calibri" panose="020F0502020204030204" pitchFamily="34" charset="0"/>
                  </a:rPr>
                  <a:t>th</a:t>
                </a:r>
                <a:r>
                  <a:rPr lang="en-US" dirty="0" smtClean="0">
                    <a:latin typeface="Calibri" panose="020F0502020204030204" pitchFamily="34" charset="0"/>
                  </a:rPr>
                  <a:t> class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163" y="4342339"/>
                <a:ext cx="7270237" cy="391646"/>
              </a:xfrm>
              <a:prstGeom prst="rect">
                <a:avLst/>
              </a:prstGeom>
              <a:blipFill>
                <a:blip r:embed="rId6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93800" y="1216102"/>
            <a:ext cx="45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Concept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1501" y="2822607"/>
            <a:ext cx="881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The parameters </a:t>
            </a:r>
            <a:r>
              <a:rPr lang="en-US" altLang="ko-KR" sz="2000" dirty="0" smtClean="0">
                <a:latin typeface="Calibri" panose="020F0502020204030204" pitchFamily="34" charset="0"/>
              </a:rPr>
              <a:t>are </a:t>
            </a:r>
            <a:r>
              <a:rPr lang="en-US" altLang="ko-KR" sz="2000" dirty="0">
                <a:latin typeface="Calibri" panose="020F0502020204030204" pitchFamily="34" charset="0"/>
              </a:rPr>
              <a:t>found as ones maximizing the log-likelihood of data</a:t>
            </a:r>
            <a:endParaRPr lang="ko-KR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19200" y="3239958"/>
                <a:ext cx="551343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altLang="ko-KR">
                              <a:latin typeface="Cambria Math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CA" altLang="ko-KR" b="1" i="1" smtClean="0">
                          <a:latin typeface="Cambria Math"/>
                        </a:rPr>
                        <m:t>𝝓</m:t>
                      </m:r>
                      <m:r>
                        <a:rPr lang="en-US" altLang="ko-KR" i="1">
                          <a:latin typeface="Cambria Math"/>
                        </a:rPr>
                        <m:t>,</m:t>
                      </m:r>
                      <m:r>
                        <a:rPr lang="en-US" altLang="ko-KR" b="1" i="1">
                          <a:latin typeface="Cambria Math"/>
                        </a:rPr>
                        <m:t>𝝁</m:t>
                      </m:r>
                      <m:r>
                        <a:rPr lang="en-US" altLang="ko-KR" i="1">
                          <a:latin typeface="Cambria Math"/>
                        </a:rPr>
                        <m:t>,</m:t>
                      </m:r>
                      <m:r>
                        <a:rPr lang="en-US" altLang="ko-KR" b="1" i="1">
                          <a:latin typeface="Cambria Math"/>
                        </a:rPr>
                        <m:t>𝚺</m:t>
                      </m:r>
                      <m:r>
                        <a:rPr lang="en-US" altLang="ko-KR" b="1" i="1" smtClean="0">
                          <a:latin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/>
                        </a:rPr>
                        <m:t>𝝁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r>
                        <a:rPr lang="en-US" b="1" i="1">
                          <a:latin typeface="Cambria Math"/>
                        </a:rPr>
                        <m:t>𝚺</m:t>
                      </m:r>
                      <m:r>
                        <a:rPr lang="en-US">
                          <a:latin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CA" altLang="ko-KR" b="1" i="1" smtClean="0">
                          <a:latin typeface="Cambria Math"/>
                        </a:rPr>
                        <m:t>𝝓</m:t>
                      </m:r>
                      <m:r>
                        <a:rPr lang="en-US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39958"/>
                <a:ext cx="5513432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823141" y="1666060"/>
                <a:ext cx="503099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altLang="ko-KR" b="1" i="1" smtClean="0">
                        <a:latin typeface="Cambria Math"/>
                      </a:rPr>
                      <m:t>𝝓</m:t>
                    </m:r>
                    <m:r>
                      <a:rPr lang="en-CA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ko-KR" i="1" smtClean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CA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altLang="ko-KR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ko-KR" i="1" smtClean="0">
                                <a:latin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CA" altLang="ko-KR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CA" altLang="ko-KR" i="1">
                        <a:latin typeface="Cambria Math"/>
                      </a:rPr>
                      <m:t>: </m:t>
                    </m:r>
                  </m:oMath>
                </a14:m>
                <a:r>
                  <a:rPr lang="en-US" altLang="ko-KR" dirty="0">
                    <a:latin typeface="Calibri" panose="020F0502020204030204" pitchFamily="34" charset="0"/>
                  </a:rPr>
                  <a:t>set of priors</a:t>
                </a:r>
                <a:endParaRPr lang="ko-KR" altLang="ko-KR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CA" altLang="ko-KR" b="1" i="1">
                        <a:latin typeface="Cambria Math"/>
                      </a:rPr>
                      <m:t>𝝁</m:t>
                    </m:r>
                    <m:r>
                      <a:rPr lang="en-CA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ko-KR" b="1" i="1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CA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altLang="ko-KR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ko-KR" b="1" i="1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CA" altLang="ko-KR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altLang="ko-KR" dirty="0">
                    <a:latin typeface="Calibri" panose="020F0502020204030204" pitchFamily="34" charset="0"/>
                  </a:rPr>
                  <a:t>: set of </a:t>
                </a:r>
                <a:r>
                  <a:rPr lang="en-US" altLang="ko-KR" dirty="0">
                    <a:latin typeface="Calibri" panose="020F0502020204030204" pitchFamily="34" charset="0"/>
                  </a:rPr>
                  <a:t>mean vectors  </a:t>
                </a:r>
                <a:endParaRPr lang="ko-KR" altLang="ko-KR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CA" b="1" i="1">
                        <a:latin typeface="Cambria Math"/>
                      </a:rPr>
                      <m:t>𝚺</m:t>
                    </m:r>
                    <m:r>
                      <a:rPr lang="en-CA" altLang="ko-KR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CA" b="1" i="1" smtClean="0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CA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altLang="ko-KR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CA" b="1" i="1" smtClean="0">
                            <a:latin typeface="Cambria Math"/>
                          </a:rPr>
                          <m:t>𝚺</m:t>
                        </m:r>
                      </m:e>
                      <m:sub>
                        <m:r>
                          <a:rPr lang="en-CA" altLang="ko-KR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CA" altLang="ko-KR" i="1">
                        <a:latin typeface="Cambria Math"/>
                      </a:rPr>
                      <m:t>}</m:t>
                    </m:r>
                  </m:oMath>
                </a14:m>
                <a:r>
                  <a:rPr lang="en-CA" altLang="ko-KR" dirty="0">
                    <a:latin typeface="Calibri" panose="020F0502020204030204" pitchFamily="34" charset="0"/>
                  </a:rPr>
                  <a:t>: set of </a:t>
                </a:r>
                <a:r>
                  <a:rPr lang="en-CA" altLang="ko-KR" dirty="0" smtClean="0">
                    <a:latin typeface="Calibri" panose="020F0502020204030204" pitchFamily="34" charset="0"/>
                  </a:rPr>
                  <a:t>covariance </a:t>
                </a:r>
                <a:r>
                  <a:rPr lang="en-CA" altLang="ko-KR" dirty="0">
                    <a:latin typeface="Calibri" panose="020F0502020204030204" pitchFamily="34" charset="0"/>
                  </a:rPr>
                  <a:t>matrices </a:t>
                </a:r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41" y="1666060"/>
                <a:ext cx="5030992" cy="923330"/>
              </a:xfrm>
              <a:prstGeom prst="rect">
                <a:avLst/>
              </a:prstGeom>
              <a:blipFill>
                <a:blip r:embed="rId3"/>
                <a:stretch>
                  <a:fillRect l="-36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7786" y="1143000"/>
                <a:ext cx="83252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latin typeface="Calibri" panose="020F0502020204030204" pitchFamily="34" charset="0"/>
                  </a:rPr>
                  <a:t>Using the training data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</a:rPr>
                      <m:t>𝑫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;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=1,…,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, the parameter sets </a:t>
                </a:r>
                <a:r>
                  <a:rPr lang="en-US" altLang="ko-KR" dirty="0">
                    <a:latin typeface="Calibri" panose="020F0502020204030204" pitchFamily="34" charset="0"/>
                  </a:rPr>
                  <a:t>for 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GDA are: 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6" y="1143000"/>
                <a:ext cx="8325228" cy="369332"/>
              </a:xfrm>
              <a:prstGeom prst="rect">
                <a:avLst/>
              </a:prstGeom>
              <a:blipFill>
                <a:blip r:embed="rId4"/>
                <a:stretch>
                  <a:fillRect l="-51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83849" y="4839178"/>
                <a:ext cx="2198935" cy="555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ko-KR" sz="1500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5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5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49" y="4839178"/>
                <a:ext cx="2198935" cy="555793"/>
              </a:xfrm>
              <a:prstGeom prst="rect">
                <a:avLst/>
              </a:prstGeom>
              <a:blipFill>
                <a:blip r:embed="rId5"/>
                <a:stretch>
                  <a:fillRect t="-141758" r="-11911" b="-2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83849" y="5450668"/>
                <a:ext cx="2024079" cy="598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altLang="ko-KR" sz="15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49" y="5450668"/>
                <a:ext cx="2024079" cy="5986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71600" y="6102806"/>
                <a:ext cx="5246373" cy="579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CA" sz="1500" b="1" i="1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ko-KR" sz="1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sz="15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5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500" b="0" i="1" smtClean="0">
                              <a:latin typeface="Cambria Math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altLang="ko-KR" sz="1500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ko-KR" altLang="ko-KR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5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ko-KR" altLang="ko-K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5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5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5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altLang="ko-KR" sz="1500" b="1" i="1">
                                          <a:latin typeface="Cambria Math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ko-KR" altLang="ko-KR" sz="15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5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ko-KR" altLang="ko-KR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5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5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5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6102806"/>
                <a:ext cx="5246373" cy="579646"/>
              </a:xfrm>
              <a:prstGeom prst="rect">
                <a:avLst/>
              </a:prstGeom>
              <a:blipFill>
                <a:blip r:embed="rId7"/>
                <a:stretch>
                  <a:fillRect t="-135789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57591" y="4139541"/>
            <a:ext cx="842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The log-likelihood function is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concave function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in terms of the 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the optimum parameters are analytically derived as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501" y="761706"/>
            <a:ext cx="45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Parameter learning for GDA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181600" y="5126599"/>
                <a:ext cx="3647396" cy="641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/>
                        </a:rPr>
                        <m:t>1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/>
                            </a:rPr>
                            <m:t>=</m:t>
                          </m:r>
                          <m:r>
                            <a:rPr lang="en-US" altLang="ko-KR" sz="16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/>
                                </a:rPr>
                                <m:t> 0,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126599"/>
                <a:ext cx="3647396" cy="6415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80112" y="4886652"/>
            <a:ext cx="200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706EC"/>
                </a:solidFill>
                <a:latin typeface="Calibri" panose="020F0502020204030204" pitchFamily="34" charset="0"/>
              </a:rPr>
              <a:t>Indication function</a:t>
            </a:r>
            <a:endParaRPr lang="en-US" dirty="0">
              <a:solidFill>
                <a:srgbClr val="2706EC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501" y="761706"/>
            <a:ext cx="459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Class Prediction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9378" y="1305833"/>
            <a:ext cx="7425243" cy="1446037"/>
            <a:chOff x="842961" y="3150246"/>
            <a:chExt cx="7425243" cy="144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42961" y="3150246"/>
                  <a:ext cx="1826269" cy="64633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endParaRPr lang="en-US" altLang="ko-KR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𝑛𝑒𝑤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d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61" y="3150246"/>
                  <a:ext cx="1826269" cy="646331"/>
                </a:xfrm>
                <a:prstGeom prst="rect">
                  <a:avLst/>
                </a:prstGeom>
                <a:blipFill>
                  <a:blip r:embed="rId2"/>
                  <a:stretch>
                    <a:fillRect b="-75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2419808" y="3406598"/>
                  <a:ext cx="5848396" cy="11896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altLang="ko-KR" i="1" smtClean="0">
                            <a:solidFill>
                              <a:srgbClr val="3333FF"/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𝑛𝑒𝑤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ko-KR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altLang="ko-KR" dirty="0" smtClean="0"/>
                </a:p>
                <a:p>
                  <a:endParaRPr lang="en-US" altLang="ko-KR" sz="10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(2</m:t>
                                    </m:r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</m:rad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3333FF"/>
                            </a:solidFill>
                            <a:latin typeface="Cambria Math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3333FF"/>
                                </a:solidFill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solidFill>
                                              <a:srgbClr val="3333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3333FF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rgbClr val="3333FF"/>
                                            </a:solidFill>
                                            <a:latin typeface="Cambria Math"/>
                                          </a:rPr>
                                          <m:t>𝑛𝑒𝑤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3333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3333FF"/>
                                            </a:solidFill>
                                            <a:latin typeface="Cambria Math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3333FF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𝑛𝑒𝑤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3333FF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3333FF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ko-KR" dirty="0" smtClean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808" y="3406598"/>
                  <a:ext cx="5848396" cy="11896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86873" y="5616042"/>
                <a:ext cx="7664385" cy="6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 i="1">
                          <a:latin typeface="Cambria Math"/>
                        </a:rPr>
                        <m:t>−2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60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/>
                        </a:rPr>
                        <m:t>og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73" y="5616042"/>
                <a:ext cx="7664385" cy="664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0715" y="4155290"/>
                <a:ext cx="9023285" cy="387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dirty="0" smtClean="0">
                    <a:latin typeface="Calibri" panose="020F0502020204030204" pitchFamily="34" charset="0"/>
                  </a:rPr>
                  <a:t>The </a:t>
                </a:r>
                <a:r>
                  <a:rPr lang="en-US" sz="1700" dirty="0">
                    <a:latin typeface="Calibri" panose="020F0502020204030204" pitchFamily="34" charset="0"/>
                  </a:rPr>
                  <a:t>boundary </a:t>
                </a:r>
                <a:r>
                  <a:rPr lang="en-US" sz="1700" dirty="0" smtClean="0">
                    <a:latin typeface="Calibri" panose="020F0502020204030204" pitchFamily="34" charset="0"/>
                  </a:rPr>
                  <a:t>surface between two </a:t>
                </a:r>
                <a:r>
                  <a:rPr lang="en-US" sz="1700" dirty="0">
                    <a:latin typeface="Calibri" panose="020F0502020204030204" pitchFamily="34" charset="0"/>
                  </a:rPr>
                  <a:t>neighboring classes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/>
                          </a:rPr>
                          <m:t>i</m:t>
                        </m:r>
                        <m:r>
                          <a:rPr lang="en-US" sz="170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/>
                          </a:rPr>
                          <m:t>e</m:t>
                        </m:r>
                        <m:r>
                          <a:rPr lang="en-US" sz="1700">
                            <a:latin typeface="Cambria Math"/>
                          </a:rPr>
                          <m:t>., </m:t>
                        </m:r>
                        <m:r>
                          <a:rPr lang="en-US" sz="17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17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sz="1700" i="1">
                            <a:latin typeface="Cambria Math"/>
                          </a:rPr>
                          <m:t>=</m:t>
                        </m:r>
                        <m:r>
                          <a:rPr lang="en-US" sz="17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17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17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15" y="4155290"/>
                <a:ext cx="9023285" cy="387607"/>
              </a:xfrm>
              <a:prstGeom prst="rect">
                <a:avLst/>
              </a:prstGeom>
              <a:blipFill>
                <a:blip r:embed="rId5"/>
                <a:stretch>
                  <a:fillRect l="-3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-457200" y="4660075"/>
                <a:ext cx="9829800" cy="684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(2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solidFill>
                            <a:schemeClr val="tx1"/>
                          </a:solidFill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(2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160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0" y="4660075"/>
                <a:ext cx="9829800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6472" y="1143000"/>
                <a:ext cx="87851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Calibri" panose="020F0502020204030204" pitchFamily="34" charset="0"/>
                  </a:rPr>
                  <a:t>The probability of class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 given the new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𝑛𝑒𝑤</m:t>
                        </m:r>
                      </m:sup>
                    </m:sSup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 can be computed   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2" y="1143000"/>
                <a:ext cx="8785128" cy="369332"/>
              </a:xfrm>
              <a:prstGeom prst="rect">
                <a:avLst/>
              </a:prstGeom>
              <a:blipFill>
                <a:blip r:embed="rId7"/>
                <a:stretch>
                  <a:fillRect l="-486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971800" y="3331783"/>
                <a:ext cx="2555443" cy="682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𝑛𝑒𝑤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331783"/>
                <a:ext cx="2555443" cy="6824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43600" y="1472828"/>
                <a:ext cx="2455096" cy="548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ko-KR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ko-KR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𝑛𝑒𝑤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𝑛𝑒𝑤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472828"/>
                <a:ext cx="2455096" cy="548676"/>
              </a:xfrm>
              <a:prstGeom prst="rect">
                <a:avLst/>
              </a:prstGeom>
              <a:blipFill>
                <a:blip r:embed="rId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199402" y="3044910"/>
            <a:ext cx="902328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Calibri" panose="020F0502020204030204" pitchFamily="34" charset="0"/>
              </a:rPr>
              <a:t>The class can be selected using MAP estimation: </a:t>
            </a:r>
            <a:endParaRPr lang="en-US" sz="1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0100" y="1466275"/>
                <a:ext cx="7543800" cy="664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 i="1">
                          <a:latin typeface="Cambria Math"/>
                        </a:rPr>
                        <m:t>−2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60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>
                          <a:latin typeface="Cambria Math"/>
                        </a:rPr>
                        <m:t>log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466275"/>
                <a:ext cx="7543800" cy="664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496" y="1048413"/>
                <a:ext cx="9039792" cy="387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700" dirty="0" smtClean="0">
                    <a:latin typeface="Calibri" panose="020F0502020204030204" pitchFamily="34" charset="0"/>
                  </a:rPr>
                  <a:t>The </a:t>
                </a:r>
                <a:r>
                  <a:rPr lang="en-US" sz="1700" dirty="0">
                    <a:latin typeface="Calibri" panose="020F0502020204030204" pitchFamily="34" charset="0"/>
                  </a:rPr>
                  <a:t>boundary </a:t>
                </a:r>
                <a:r>
                  <a:rPr lang="en-US" sz="1700" dirty="0" smtClean="0">
                    <a:latin typeface="Calibri" panose="020F0502020204030204" pitchFamily="34" charset="0"/>
                  </a:rPr>
                  <a:t>surface between two </a:t>
                </a:r>
                <a:r>
                  <a:rPr lang="en-US" sz="1700" dirty="0">
                    <a:latin typeface="Calibri" panose="020F0502020204030204" pitchFamily="34" charset="0"/>
                  </a:rPr>
                  <a:t>neighboring classes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/>
                          </a:rPr>
                          <m:t>i</m:t>
                        </m:r>
                        <m:r>
                          <a:rPr lang="en-US" sz="170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sz="1700">
                            <a:latin typeface="Cambria Math"/>
                          </a:rPr>
                          <m:t>e</m:t>
                        </m:r>
                        <m:r>
                          <a:rPr lang="en-US" sz="1700">
                            <a:latin typeface="Cambria Math"/>
                          </a:rPr>
                          <m:t>., </m:t>
                        </m:r>
                        <m:r>
                          <a:rPr lang="en-US" sz="17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17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  <m:r>
                          <a:rPr lang="en-US" sz="1700" i="1">
                            <a:latin typeface="Cambria Math"/>
                          </a:rPr>
                          <m:t>=</m:t>
                        </m:r>
                        <m:r>
                          <a:rPr lang="en-US" sz="170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sz="17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1700" b="1" i="1">
                                <a:latin typeface="Cambria Math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17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048413"/>
                <a:ext cx="9039792" cy="387607"/>
              </a:xfrm>
              <a:prstGeom prst="rect">
                <a:avLst/>
              </a:prstGeom>
              <a:blipFill>
                <a:blip r:embed="rId3"/>
                <a:stretch>
                  <a:fillRect l="-472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92" y="2210451"/>
            <a:ext cx="6934200" cy="35924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75656" y="5802868"/>
            <a:ext cx="2814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Linear </a:t>
            </a:r>
            <a:r>
              <a:rPr lang="en-US" dirty="0">
                <a:latin typeface="Calibri" panose="020F0502020204030204" pitchFamily="34" charset="0"/>
              </a:rPr>
              <a:t>discriminant analysis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1537" y="5802868"/>
            <a:ext cx="315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Quadratic discriminant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265406" y="6172200"/>
                <a:ext cx="1537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06" y="6172200"/>
                <a:ext cx="1537729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36096" y="6165265"/>
                <a:ext cx="1338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6165265"/>
                <a:ext cx="133895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37" y="703440"/>
            <a:ext cx="2580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Example (binary-classes)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137" y="703440"/>
            <a:ext cx="242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Example (multi-classes)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74084"/>
            <a:ext cx="3657600" cy="3652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4084"/>
            <a:ext cx="3657600" cy="36525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95400" y="5802868"/>
            <a:ext cx="2814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Linear </a:t>
            </a:r>
            <a:r>
              <a:rPr lang="en-US" dirty="0">
                <a:latin typeface="Calibri" panose="020F0502020204030204" pitchFamily="34" charset="0"/>
              </a:rPr>
              <a:t>discriminant analysis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72221" y="5802868"/>
            <a:ext cx="315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Quadratic discriminant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71600" y="1549106"/>
                <a:ext cx="6934200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 i="1">
                          <a:latin typeface="Cambria Math"/>
                        </a:rPr>
                        <m:t>−2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/>
                                </a:rPr>
                                <m:t>𝑻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600" b="1" i="1">
                          <a:latin typeface="Cambria Math"/>
                        </a:rPr>
                        <m:t>𝒙</m:t>
                      </m:r>
                      <m:r>
                        <a:rPr lang="en-US" sz="160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b="1" i="1">
                              <a:latin typeface="Cambria Math"/>
                            </a:rPr>
                            <m:t>𝑻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60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/>
                        </a:rPr>
                        <m:t>log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549106"/>
                <a:ext cx="6934200" cy="6606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5496" y="1048413"/>
                <a:ext cx="9039792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700" dirty="0" smtClean="0">
                    <a:latin typeface="Calibri" panose="020F0502020204030204" pitchFamily="34" charset="0"/>
                  </a:rPr>
                  <a:t>The </a:t>
                </a:r>
                <a:r>
                  <a:rPr lang="en-US" sz="1700" dirty="0">
                    <a:latin typeface="Calibri" panose="020F0502020204030204" pitchFamily="34" charset="0"/>
                  </a:rPr>
                  <a:t>boundary between the two neighboring classes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1700" dirty="0">
                    <a:latin typeface="Calibri" panose="020F0502020204030204" pitchFamily="34" charset="0"/>
                  </a:rPr>
                  <a:t> by setting </a:t>
                </a:r>
                <a:r>
                  <a:rPr lang="en-US" sz="1700" i="1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700" i="1">
                            <a:latin typeface="Cambria Math"/>
                          </a:rPr>
                          <m:t>=</m:t>
                        </m:r>
                        <m:r>
                          <a:rPr lang="en-US" sz="1700" i="1">
                            <a:latin typeface="Cambria Math"/>
                          </a:rPr>
                          <m:t>𝑖</m:t>
                        </m:r>
                        <m:r>
                          <a:rPr lang="en-US" sz="1700" i="1">
                            <a:latin typeface="Cambria Math"/>
                          </a:rPr>
                          <m:t>|</m:t>
                        </m:r>
                        <m:r>
                          <a:rPr lang="en-US" sz="17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1700" i="1">
                        <a:latin typeface="Cambria Math"/>
                      </a:rPr>
                      <m:t>=</m:t>
                    </m:r>
                    <m:r>
                      <a:rPr lang="en-US" sz="17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700" i="1">
                            <a:latin typeface="Cambria Math"/>
                          </a:rPr>
                          <m:t>=</m:t>
                        </m:r>
                        <m:r>
                          <a:rPr lang="en-US" sz="1700" i="1">
                            <a:latin typeface="Cambria Math"/>
                          </a:rPr>
                          <m:t>𝑗</m:t>
                        </m:r>
                        <m:r>
                          <a:rPr lang="en-US" sz="1700" i="1">
                            <a:latin typeface="Cambria Math"/>
                          </a:rPr>
                          <m:t>|</m:t>
                        </m:r>
                        <m:r>
                          <a:rPr lang="en-US" sz="1700" b="1" i="1"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700" dirty="0" smtClean="0">
                    <a:latin typeface="Calibri" panose="020F0502020204030204" pitchFamily="34" charset="0"/>
                  </a:rPr>
                  <a:t>, which yields  </a:t>
                </a:r>
                <a:endParaRPr lang="en-US" sz="17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048413"/>
                <a:ext cx="9039792" cy="615553"/>
              </a:xfrm>
              <a:prstGeom prst="rect">
                <a:avLst/>
              </a:prstGeom>
              <a:blipFill>
                <a:blip r:embed="rId5"/>
                <a:stretch>
                  <a:fillRect l="-472" t="-3960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51720" y="6165265"/>
                <a:ext cx="1537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6165265"/>
                <a:ext cx="1537729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81124" y="6172200"/>
                <a:ext cx="1338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124" y="6172200"/>
                <a:ext cx="1338956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2084203">
                <a:off x="1209060" y="4596603"/>
                <a:ext cx="19278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latin typeface="Cambria Math"/>
                        </a:rPr>
                        <m:t>=</m:t>
                      </m:r>
                      <m:r>
                        <a:rPr lang="en-US" sz="1200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4203">
                <a:off x="1209060" y="4596603"/>
                <a:ext cx="192783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45829">
                <a:off x="1502292" y="4050769"/>
                <a:ext cx="19278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latin typeface="Cambria Math"/>
                        </a:rPr>
                        <m:t>=</m:t>
                      </m:r>
                      <m:r>
                        <a:rPr lang="en-US" sz="1200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45829">
                <a:off x="1502292" y="4050769"/>
                <a:ext cx="192783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3076569">
                <a:off x="1684691" y="3395927"/>
                <a:ext cx="19278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latin typeface="Cambria Math"/>
                        </a:rPr>
                        <m:t>=</m:t>
                      </m:r>
                      <m:r>
                        <a:rPr lang="en-US" sz="1200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76569">
                <a:off x="1684691" y="3395927"/>
                <a:ext cx="192783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 rot="2861499">
                <a:off x="2545804" y="2882489"/>
                <a:ext cx="19278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latin typeface="Cambria Math"/>
                        </a:rPr>
                        <m:t>=</m:t>
                      </m:r>
                      <m:r>
                        <a:rPr lang="en-US" sz="1200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>
                              <a:latin typeface="Cambria Math"/>
                            </a:rPr>
                            <m:t>=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200" b="1" i="1">
                              <a:latin typeface="Cambria Math"/>
                            </a:rPr>
                            <m:t>|</m:t>
                          </m:r>
                          <m:r>
                            <a:rPr lang="en-US" sz="12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61499">
                <a:off x="2545804" y="2882489"/>
                <a:ext cx="192783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883" y="750873"/>
            <a:ext cx="4405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Application to wind turbine monitoring data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883" y="1219200"/>
            <a:ext cx="896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Study how wind field characteristics affect wind turbine response class.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680551" y="2526294"/>
            <a:ext cx="1496814" cy="2169392"/>
            <a:chOff x="6589687" y="520771"/>
            <a:chExt cx="2865436" cy="4566648"/>
          </a:xfrm>
        </p:grpSpPr>
        <p:grpSp>
          <p:nvGrpSpPr>
            <p:cNvPr id="19" name="Group 11"/>
            <p:cNvGrpSpPr>
              <a:grpSpLocks noChangeAspect="1"/>
            </p:cNvGrpSpPr>
            <p:nvPr/>
          </p:nvGrpSpPr>
          <p:grpSpPr bwMode="auto">
            <a:xfrm>
              <a:off x="6589687" y="569912"/>
              <a:ext cx="2865436" cy="2066187"/>
              <a:chOff x="9788" y="381000"/>
              <a:chExt cx="5349328" cy="3855571"/>
            </a:xfrm>
          </p:grpSpPr>
          <p:pic>
            <p:nvPicPr>
              <p:cNvPr id="24" name="Picture 8"/>
              <p:cNvPicPr>
                <a:picLocks noChangeAspect="1"/>
              </p:cNvPicPr>
              <p:nvPr/>
            </p:nvPicPr>
            <p:blipFill>
              <a:blip r:embed="rId2" cstate="print"/>
              <a:srcRect l="15001" t="10181" r="79961" b="11897"/>
              <a:stretch>
                <a:fillRect/>
              </a:stretch>
            </p:blipFill>
            <p:spPr bwMode="auto">
              <a:xfrm>
                <a:off x="2486592" y="381000"/>
                <a:ext cx="460665" cy="2826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" name="Picture 9"/>
              <p:cNvPicPr>
                <a:picLocks noChangeAspect="1"/>
              </p:cNvPicPr>
              <p:nvPr/>
            </p:nvPicPr>
            <p:blipFill>
              <a:blip r:embed="rId3" cstate="print"/>
              <a:srcRect l="46478" t="10181" r="48521" b="11897"/>
              <a:stretch>
                <a:fillRect/>
              </a:stretch>
            </p:blipFill>
            <p:spPr bwMode="auto">
              <a:xfrm rot="7200000">
                <a:off x="3717354" y="2594808"/>
                <a:ext cx="457200" cy="282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3" cstate="print"/>
              <a:srcRect l="75493" t="10181" r="19167" b="11897"/>
              <a:stretch>
                <a:fillRect/>
              </a:stretch>
            </p:blipFill>
            <p:spPr bwMode="auto">
              <a:xfrm rot="14400000">
                <a:off x="1178766" y="2550137"/>
                <a:ext cx="488373" cy="2826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" name="Picture 5"/>
            <p:cNvPicPr>
              <a:picLocks noChangeAspect="1"/>
            </p:cNvPicPr>
            <p:nvPr/>
          </p:nvPicPr>
          <p:blipFill>
            <a:blip r:embed="rId4" cstate="print"/>
            <a:srcRect l="80952" t="5873" r="10353" b="8730"/>
            <a:stretch>
              <a:fillRect/>
            </a:stretch>
          </p:blipFill>
          <p:spPr bwMode="auto">
            <a:xfrm>
              <a:off x="7525024" y="520771"/>
              <a:ext cx="204787" cy="161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15" t="7099" r="7791" b="9523"/>
            <a:stretch/>
          </p:blipFill>
          <p:spPr>
            <a:xfrm>
              <a:off x="7527100" y="3496746"/>
              <a:ext cx="292367" cy="159067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98" t="6380" r="22138" b="6380"/>
            <a:stretch/>
          </p:blipFill>
          <p:spPr>
            <a:xfrm>
              <a:off x="7895702" y="2308514"/>
              <a:ext cx="248644" cy="277061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35265" y="1371600"/>
            <a:ext cx="1340456" cy="3308453"/>
            <a:chOff x="10693" y="-925666"/>
            <a:chExt cx="3581400" cy="6401594"/>
          </a:xfrm>
        </p:grpSpPr>
        <p:grpSp>
          <p:nvGrpSpPr>
            <p:cNvPr id="28" name="Group 88"/>
            <p:cNvGrpSpPr/>
            <p:nvPr/>
          </p:nvGrpSpPr>
          <p:grpSpPr>
            <a:xfrm>
              <a:off x="10693" y="-87466"/>
              <a:ext cx="1752600" cy="5563394"/>
              <a:chOff x="762794" y="0"/>
              <a:chExt cx="1752600" cy="5563394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5400000" flipH="1" flipV="1">
                <a:off x="267494" y="4152900"/>
                <a:ext cx="2819400" cy="1588"/>
              </a:xfrm>
              <a:prstGeom prst="line">
                <a:avLst/>
              </a:prstGeom>
              <a:ln w="190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Arc 58"/>
              <p:cNvSpPr/>
              <p:nvPr/>
            </p:nvSpPr>
            <p:spPr>
              <a:xfrm>
                <a:off x="762794" y="0"/>
                <a:ext cx="1752600" cy="5562600"/>
              </a:xfrm>
              <a:prstGeom prst="arc">
                <a:avLst>
                  <a:gd name="adj1" fmla="val 21443496"/>
                  <a:gd name="adj2" fmla="val 5373958"/>
                </a:avLst>
              </a:prstGeom>
              <a:ln w="190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Calibri" panose="020F0502020204030204" pitchFamily="34" charset="0"/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>
                <a:off x="1676400" y="5181600"/>
                <a:ext cx="3810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1676400" y="4876800"/>
                <a:ext cx="5334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1676400" y="4572000"/>
                <a:ext cx="6858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1676400" y="4191000"/>
                <a:ext cx="7620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1676400" y="3810000"/>
                <a:ext cx="8382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1676400" y="3429000"/>
                <a:ext cx="8382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1676400" y="3048000"/>
                <a:ext cx="8382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1676400" y="2743200"/>
                <a:ext cx="838200" cy="1588"/>
              </a:xfrm>
              <a:prstGeom prst="straightConnector1">
                <a:avLst/>
              </a:prstGeom>
              <a:ln w="19050" cmpd="sng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107"/>
            <p:cNvGrpSpPr/>
            <p:nvPr/>
          </p:nvGrpSpPr>
          <p:grpSpPr>
            <a:xfrm>
              <a:off x="924299" y="-925666"/>
              <a:ext cx="2667794" cy="6400800"/>
              <a:chOff x="2285206" y="-838200"/>
              <a:chExt cx="2667794" cy="6400800"/>
            </a:xfrm>
          </p:grpSpPr>
          <p:grpSp>
            <p:nvGrpSpPr>
              <p:cNvPr id="30" name="Group 48"/>
              <p:cNvGrpSpPr/>
              <p:nvPr/>
            </p:nvGrpSpPr>
            <p:grpSpPr>
              <a:xfrm>
                <a:off x="3199606" y="-838200"/>
                <a:ext cx="1752600" cy="5563394"/>
                <a:chOff x="2438400" y="-1066800"/>
                <a:chExt cx="1752600" cy="5563394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1943100" y="3086100"/>
                  <a:ext cx="2819400" cy="1588"/>
                </a:xfrm>
                <a:prstGeom prst="line">
                  <a:avLst/>
                </a:pr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3352800" y="1676400"/>
                  <a:ext cx="838200" cy="1588"/>
                </a:xfrm>
                <a:prstGeom prst="line">
                  <a:avLst/>
                </a:pr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Arc 49"/>
                <p:cNvSpPr/>
                <p:nvPr/>
              </p:nvSpPr>
              <p:spPr>
                <a:xfrm>
                  <a:off x="2438400" y="-1066800"/>
                  <a:ext cx="1752600" cy="5562600"/>
                </a:xfrm>
                <a:prstGeom prst="arc">
                  <a:avLst>
                    <a:gd name="adj1" fmla="val 21443496"/>
                    <a:gd name="adj2" fmla="val 5373958"/>
                  </a:avLst>
                </a:pr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3352006" y="4114800"/>
                  <a:ext cx="3810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3352006" y="3810000"/>
                  <a:ext cx="5334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>
                  <a:off x="3352006" y="3505200"/>
                  <a:ext cx="6858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3352006" y="3124200"/>
                  <a:ext cx="7620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3352006" y="2743200"/>
                  <a:ext cx="8382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3352006" y="2362200"/>
                  <a:ext cx="8382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>
                  <a:off x="3352006" y="1981200"/>
                  <a:ext cx="8382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106"/>
              <p:cNvGrpSpPr/>
              <p:nvPr/>
            </p:nvGrpSpPr>
            <p:grpSpPr>
              <a:xfrm>
                <a:off x="2285206" y="1837267"/>
                <a:ext cx="2667794" cy="3725333"/>
                <a:chOff x="2285206" y="1837267"/>
                <a:chExt cx="2667794" cy="372533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285206" y="1905000"/>
                  <a:ext cx="1828800" cy="838200"/>
                </a:xfrm>
                <a:prstGeom prst="line">
                  <a:avLst/>
                </a:pr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2742406" y="2514600"/>
                  <a:ext cx="838994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3237706" y="2286000"/>
                  <a:ext cx="648494" cy="12700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3733006" y="2057400"/>
                  <a:ext cx="838200" cy="1588"/>
                </a:xfrm>
                <a:prstGeom prst="straightConnector1">
                  <a:avLst/>
                </a:prstGeom>
                <a:ln w="19050" cmpd="sng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2286000" y="4724400"/>
                  <a:ext cx="1828800" cy="838200"/>
                </a:xfrm>
                <a:prstGeom prst="line">
                  <a:avLst/>
                </a:pr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Freeform 36"/>
                <p:cNvSpPr/>
                <p:nvPr/>
              </p:nvSpPr>
              <p:spPr>
                <a:xfrm>
                  <a:off x="3048001" y="1837267"/>
                  <a:ext cx="1879600" cy="982133"/>
                </a:xfrm>
                <a:custGeom>
                  <a:avLst/>
                  <a:gdLst>
                    <a:gd name="connsiteX0" fmla="*/ 35983 w 1877483"/>
                    <a:gd name="connsiteY0" fmla="*/ 931333 h 994833"/>
                    <a:gd name="connsiteX1" fmla="*/ 124883 w 1877483"/>
                    <a:gd name="connsiteY1" fmla="*/ 931333 h 994833"/>
                    <a:gd name="connsiteX2" fmla="*/ 785283 w 1877483"/>
                    <a:gd name="connsiteY2" fmla="*/ 550333 h 994833"/>
                    <a:gd name="connsiteX3" fmla="*/ 797983 w 1877483"/>
                    <a:gd name="connsiteY3" fmla="*/ 372533 h 994833"/>
                    <a:gd name="connsiteX4" fmla="*/ 1191683 w 1877483"/>
                    <a:gd name="connsiteY4" fmla="*/ 283633 h 994833"/>
                    <a:gd name="connsiteX5" fmla="*/ 1496483 w 1877483"/>
                    <a:gd name="connsiteY5" fmla="*/ 207433 h 994833"/>
                    <a:gd name="connsiteX6" fmla="*/ 1877483 w 1877483"/>
                    <a:gd name="connsiteY6" fmla="*/ 67733 h 99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77483" h="994833">
                      <a:moveTo>
                        <a:pt x="35983" y="931333"/>
                      </a:moveTo>
                      <a:cubicBezTo>
                        <a:pt x="17991" y="963083"/>
                        <a:pt x="0" y="994833"/>
                        <a:pt x="124883" y="931333"/>
                      </a:cubicBezTo>
                      <a:cubicBezTo>
                        <a:pt x="249766" y="867833"/>
                        <a:pt x="673100" y="643466"/>
                        <a:pt x="785283" y="550333"/>
                      </a:cubicBezTo>
                      <a:cubicBezTo>
                        <a:pt x="897466" y="457200"/>
                        <a:pt x="730250" y="416983"/>
                        <a:pt x="797983" y="372533"/>
                      </a:cubicBezTo>
                      <a:cubicBezTo>
                        <a:pt x="865716" y="328083"/>
                        <a:pt x="1075266" y="311150"/>
                        <a:pt x="1191683" y="283633"/>
                      </a:cubicBezTo>
                      <a:cubicBezTo>
                        <a:pt x="1308100" y="256116"/>
                        <a:pt x="1382183" y="243416"/>
                        <a:pt x="1496483" y="207433"/>
                      </a:cubicBezTo>
                      <a:cubicBezTo>
                        <a:pt x="1610783" y="171450"/>
                        <a:pt x="1813983" y="0"/>
                        <a:pt x="1877483" y="67733"/>
                      </a:cubicBezTo>
                    </a:path>
                  </a:pathLst>
                </a:custGeom>
                <a:ln w="19050" cmpd="sng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3098800" y="2163233"/>
                  <a:ext cx="1854200" cy="910167"/>
                </a:xfrm>
                <a:custGeom>
                  <a:avLst/>
                  <a:gdLst>
                    <a:gd name="connsiteX0" fmla="*/ 0 w 1854200"/>
                    <a:gd name="connsiteY0" fmla="*/ 910167 h 910167"/>
                    <a:gd name="connsiteX1" fmla="*/ 165100 w 1854200"/>
                    <a:gd name="connsiteY1" fmla="*/ 656167 h 910167"/>
                    <a:gd name="connsiteX2" fmla="*/ 508000 w 1854200"/>
                    <a:gd name="connsiteY2" fmla="*/ 643467 h 910167"/>
                    <a:gd name="connsiteX3" fmla="*/ 825500 w 1854200"/>
                    <a:gd name="connsiteY3" fmla="*/ 541867 h 910167"/>
                    <a:gd name="connsiteX4" fmla="*/ 990600 w 1854200"/>
                    <a:gd name="connsiteY4" fmla="*/ 338667 h 910167"/>
                    <a:gd name="connsiteX5" fmla="*/ 1422400 w 1854200"/>
                    <a:gd name="connsiteY5" fmla="*/ 325967 h 910167"/>
                    <a:gd name="connsiteX6" fmla="*/ 1257300 w 1854200"/>
                    <a:gd name="connsiteY6" fmla="*/ 135467 h 910167"/>
                    <a:gd name="connsiteX7" fmla="*/ 1854200 w 1854200"/>
                    <a:gd name="connsiteY7" fmla="*/ 21167 h 910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54200" h="910167">
                      <a:moveTo>
                        <a:pt x="0" y="910167"/>
                      </a:moveTo>
                      <a:cubicBezTo>
                        <a:pt x="40216" y="805392"/>
                        <a:pt x="80433" y="700617"/>
                        <a:pt x="165100" y="656167"/>
                      </a:cubicBezTo>
                      <a:cubicBezTo>
                        <a:pt x="249767" y="611717"/>
                        <a:pt x="397934" y="662517"/>
                        <a:pt x="508000" y="643467"/>
                      </a:cubicBezTo>
                      <a:cubicBezTo>
                        <a:pt x="618066" y="624417"/>
                        <a:pt x="745067" y="592667"/>
                        <a:pt x="825500" y="541867"/>
                      </a:cubicBezTo>
                      <a:cubicBezTo>
                        <a:pt x="905933" y="491067"/>
                        <a:pt x="891117" y="374650"/>
                        <a:pt x="990600" y="338667"/>
                      </a:cubicBezTo>
                      <a:cubicBezTo>
                        <a:pt x="1090083" y="302684"/>
                        <a:pt x="1377950" y="359834"/>
                        <a:pt x="1422400" y="325967"/>
                      </a:cubicBezTo>
                      <a:cubicBezTo>
                        <a:pt x="1466850" y="292100"/>
                        <a:pt x="1185333" y="186267"/>
                        <a:pt x="1257300" y="135467"/>
                      </a:cubicBezTo>
                      <a:cubicBezTo>
                        <a:pt x="1329267" y="84667"/>
                        <a:pt x="1653117" y="0"/>
                        <a:pt x="1854200" y="21167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3124200" y="2590800"/>
                  <a:ext cx="1790700" cy="825500"/>
                </a:xfrm>
                <a:custGeom>
                  <a:avLst/>
                  <a:gdLst>
                    <a:gd name="connsiteX0" fmla="*/ 0 w 1790700"/>
                    <a:gd name="connsiteY0" fmla="*/ 825500 h 825500"/>
                    <a:gd name="connsiteX1" fmla="*/ 469900 w 1790700"/>
                    <a:gd name="connsiteY1" fmla="*/ 635000 h 825500"/>
                    <a:gd name="connsiteX2" fmla="*/ 749300 w 1790700"/>
                    <a:gd name="connsiteY2" fmla="*/ 419100 h 825500"/>
                    <a:gd name="connsiteX3" fmla="*/ 1295400 w 1790700"/>
                    <a:gd name="connsiteY3" fmla="*/ 304800 h 825500"/>
                    <a:gd name="connsiteX4" fmla="*/ 1460500 w 1790700"/>
                    <a:gd name="connsiteY4" fmla="*/ 50800 h 825500"/>
                    <a:gd name="connsiteX5" fmla="*/ 1790700 w 1790700"/>
                    <a:gd name="connsiteY5" fmla="*/ 0 h 825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0700" h="825500">
                      <a:moveTo>
                        <a:pt x="0" y="825500"/>
                      </a:moveTo>
                      <a:cubicBezTo>
                        <a:pt x="172508" y="764116"/>
                        <a:pt x="345017" y="702733"/>
                        <a:pt x="469900" y="635000"/>
                      </a:cubicBezTo>
                      <a:cubicBezTo>
                        <a:pt x="594783" y="567267"/>
                        <a:pt x="611717" y="474133"/>
                        <a:pt x="749300" y="419100"/>
                      </a:cubicBezTo>
                      <a:cubicBezTo>
                        <a:pt x="886883" y="364067"/>
                        <a:pt x="1176867" y="366183"/>
                        <a:pt x="1295400" y="304800"/>
                      </a:cubicBezTo>
                      <a:cubicBezTo>
                        <a:pt x="1413933" y="243417"/>
                        <a:pt x="1377950" y="101600"/>
                        <a:pt x="1460500" y="50800"/>
                      </a:cubicBezTo>
                      <a:cubicBezTo>
                        <a:pt x="1543050" y="0"/>
                        <a:pt x="1790700" y="0"/>
                        <a:pt x="1790700" y="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3073400" y="2984500"/>
                  <a:ext cx="1828800" cy="825500"/>
                </a:xfrm>
                <a:custGeom>
                  <a:avLst/>
                  <a:gdLst>
                    <a:gd name="connsiteX0" fmla="*/ 0 w 1828800"/>
                    <a:gd name="connsiteY0" fmla="*/ 825500 h 825500"/>
                    <a:gd name="connsiteX1" fmla="*/ 317500 w 1828800"/>
                    <a:gd name="connsiteY1" fmla="*/ 736600 h 825500"/>
                    <a:gd name="connsiteX2" fmla="*/ 558800 w 1828800"/>
                    <a:gd name="connsiteY2" fmla="*/ 558800 h 825500"/>
                    <a:gd name="connsiteX3" fmla="*/ 812800 w 1828800"/>
                    <a:gd name="connsiteY3" fmla="*/ 469900 h 825500"/>
                    <a:gd name="connsiteX4" fmla="*/ 1231900 w 1828800"/>
                    <a:gd name="connsiteY4" fmla="*/ 355600 h 825500"/>
                    <a:gd name="connsiteX5" fmla="*/ 1371600 w 1828800"/>
                    <a:gd name="connsiteY5" fmla="*/ 152400 h 825500"/>
                    <a:gd name="connsiteX6" fmla="*/ 1828800 w 1828800"/>
                    <a:gd name="connsiteY6" fmla="*/ 0 h 825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8800" h="825500">
                      <a:moveTo>
                        <a:pt x="0" y="825500"/>
                      </a:moveTo>
                      <a:cubicBezTo>
                        <a:pt x="112183" y="803275"/>
                        <a:pt x="224367" y="781050"/>
                        <a:pt x="317500" y="736600"/>
                      </a:cubicBezTo>
                      <a:cubicBezTo>
                        <a:pt x="410633" y="692150"/>
                        <a:pt x="476250" y="603250"/>
                        <a:pt x="558800" y="558800"/>
                      </a:cubicBezTo>
                      <a:cubicBezTo>
                        <a:pt x="641350" y="514350"/>
                        <a:pt x="700617" y="503767"/>
                        <a:pt x="812800" y="469900"/>
                      </a:cubicBezTo>
                      <a:cubicBezTo>
                        <a:pt x="924983" y="436033"/>
                        <a:pt x="1138767" y="408517"/>
                        <a:pt x="1231900" y="355600"/>
                      </a:cubicBezTo>
                      <a:cubicBezTo>
                        <a:pt x="1325033" y="302683"/>
                        <a:pt x="1272117" y="211667"/>
                        <a:pt x="1371600" y="152400"/>
                      </a:cubicBezTo>
                      <a:cubicBezTo>
                        <a:pt x="1471083" y="93133"/>
                        <a:pt x="1676400" y="19050"/>
                        <a:pt x="1828800" y="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2997200" y="3365500"/>
                  <a:ext cx="1816100" cy="863600"/>
                </a:xfrm>
                <a:custGeom>
                  <a:avLst/>
                  <a:gdLst>
                    <a:gd name="connsiteX0" fmla="*/ 0 w 1816100"/>
                    <a:gd name="connsiteY0" fmla="*/ 863600 h 863600"/>
                    <a:gd name="connsiteX1" fmla="*/ 469900 w 1816100"/>
                    <a:gd name="connsiteY1" fmla="*/ 723900 h 863600"/>
                    <a:gd name="connsiteX2" fmla="*/ 762000 w 1816100"/>
                    <a:gd name="connsiteY2" fmla="*/ 736600 h 863600"/>
                    <a:gd name="connsiteX3" fmla="*/ 889000 w 1816100"/>
                    <a:gd name="connsiteY3" fmla="*/ 546100 h 863600"/>
                    <a:gd name="connsiteX4" fmla="*/ 1244600 w 1816100"/>
                    <a:gd name="connsiteY4" fmla="*/ 444500 h 863600"/>
                    <a:gd name="connsiteX5" fmla="*/ 1562100 w 1816100"/>
                    <a:gd name="connsiteY5" fmla="*/ 165100 h 863600"/>
                    <a:gd name="connsiteX6" fmla="*/ 1816100 w 1816100"/>
                    <a:gd name="connsiteY6" fmla="*/ 0 h 863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16100" h="863600">
                      <a:moveTo>
                        <a:pt x="0" y="863600"/>
                      </a:moveTo>
                      <a:cubicBezTo>
                        <a:pt x="171450" y="804333"/>
                        <a:pt x="342900" y="745067"/>
                        <a:pt x="469900" y="723900"/>
                      </a:cubicBezTo>
                      <a:cubicBezTo>
                        <a:pt x="596900" y="702733"/>
                        <a:pt x="692150" y="766233"/>
                        <a:pt x="762000" y="736600"/>
                      </a:cubicBezTo>
                      <a:cubicBezTo>
                        <a:pt x="831850" y="706967"/>
                        <a:pt x="808567" y="594783"/>
                        <a:pt x="889000" y="546100"/>
                      </a:cubicBezTo>
                      <a:cubicBezTo>
                        <a:pt x="969433" y="497417"/>
                        <a:pt x="1132417" y="508000"/>
                        <a:pt x="1244600" y="444500"/>
                      </a:cubicBezTo>
                      <a:cubicBezTo>
                        <a:pt x="1356783" y="381000"/>
                        <a:pt x="1466850" y="239183"/>
                        <a:pt x="1562100" y="165100"/>
                      </a:cubicBezTo>
                      <a:cubicBezTo>
                        <a:pt x="1657350" y="91017"/>
                        <a:pt x="1706033" y="23283"/>
                        <a:pt x="1816100" y="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2971800" y="3729567"/>
                  <a:ext cx="1778000" cy="842433"/>
                </a:xfrm>
                <a:custGeom>
                  <a:avLst/>
                  <a:gdLst>
                    <a:gd name="connsiteX0" fmla="*/ 0 w 1778000"/>
                    <a:gd name="connsiteY0" fmla="*/ 842433 h 842433"/>
                    <a:gd name="connsiteX1" fmla="*/ 393700 w 1778000"/>
                    <a:gd name="connsiteY1" fmla="*/ 778933 h 842433"/>
                    <a:gd name="connsiteX2" fmla="*/ 622300 w 1778000"/>
                    <a:gd name="connsiteY2" fmla="*/ 588433 h 842433"/>
                    <a:gd name="connsiteX3" fmla="*/ 1206500 w 1778000"/>
                    <a:gd name="connsiteY3" fmla="*/ 563033 h 842433"/>
                    <a:gd name="connsiteX4" fmla="*/ 1574800 w 1778000"/>
                    <a:gd name="connsiteY4" fmla="*/ 93133 h 842433"/>
                    <a:gd name="connsiteX5" fmla="*/ 1778000 w 1778000"/>
                    <a:gd name="connsiteY5" fmla="*/ 4233 h 842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8000" h="842433">
                      <a:moveTo>
                        <a:pt x="0" y="842433"/>
                      </a:moveTo>
                      <a:cubicBezTo>
                        <a:pt x="144991" y="831849"/>
                        <a:pt x="289983" y="821266"/>
                        <a:pt x="393700" y="778933"/>
                      </a:cubicBezTo>
                      <a:cubicBezTo>
                        <a:pt x="497417" y="736600"/>
                        <a:pt x="486833" y="624416"/>
                        <a:pt x="622300" y="588433"/>
                      </a:cubicBezTo>
                      <a:cubicBezTo>
                        <a:pt x="757767" y="552450"/>
                        <a:pt x="1047750" y="645583"/>
                        <a:pt x="1206500" y="563033"/>
                      </a:cubicBezTo>
                      <a:cubicBezTo>
                        <a:pt x="1365250" y="480483"/>
                        <a:pt x="1479550" y="186266"/>
                        <a:pt x="1574800" y="93133"/>
                      </a:cubicBezTo>
                      <a:cubicBezTo>
                        <a:pt x="1670050" y="0"/>
                        <a:pt x="1665817" y="131233"/>
                        <a:pt x="1778000" y="4233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>
                  <a:off x="2819400" y="4021667"/>
                  <a:ext cx="1879600" cy="867833"/>
                </a:xfrm>
                <a:custGeom>
                  <a:avLst/>
                  <a:gdLst>
                    <a:gd name="connsiteX0" fmla="*/ 0 w 1879600"/>
                    <a:gd name="connsiteY0" fmla="*/ 867833 h 867833"/>
                    <a:gd name="connsiteX1" fmla="*/ 622300 w 1879600"/>
                    <a:gd name="connsiteY1" fmla="*/ 728133 h 867833"/>
                    <a:gd name="connsiteX2" fmla="*/ 990600 w 1879600"/>
                    <a:gd name="connsiteY2" fmla="*/ 537633 h 867833"/>
                    <a:gd name="connsiteX3" fmla="*/ 1371600 w 1879600"/>
                    <a:gd name="connsiteY3" fmla="*/ 486833 h 867833"/>
                    <a:gd name="connsiteX4" fmla="*/ 1816100 w 1879600"/>
                    <a:gd name="connsiteY4" fmla="*/ 4233 h 867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9600" h="867833">
                      <a:moveTo>
                        <a:pt x="0" y="867833"/>
                      </a:moveTo>
                      <a:cubicBezTo>
                        <a:pt x="228600" y="825499"/>
                        <a:pt x="457200" y="783166"/>
                        <a:pt x="622300" y="728133"/>
                      </a:cubicBezTo>
                      <a:cubicBezTo>
                        <a:pt x="787400" y="673100"/>
                        <a:pt x="865717" y="577850"/>
                        <a:pt x="990600" y="537633"/>
                      </a:cubicBezTo>
                      <a:cubicBezTo>
                        <a:pt x="1115483" y="497416"/>
                        <a:pt x="1234017" y="575733"/>
                        <a:pt x="1371600" y="486833"/>
                      </a:cubicBezTo>
                      <a:cubicBezTo>
                        <a:pt x="1509183" y="397933"/>
                        <a:pt x="1879600" y="0"/>
                        <a:pt x="1816100" y="4233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2667000" y="4356100"/>
                  <a:ext cx="1841500" cy="838200"/>
                </a:xfrm>
                <a:custGeom>
                  <a:avLst/>
                  <a:gdLst>
                    <a:gd name="connsiteX0" fmla="*/ 0 w 1841500"/>
                    <a:gd name="connsiteY0" fmla="*/ 838200 h 838200"/>
                    <a:gd name="connsiteX1" fmla="*/ 444500 w 1841500"/>
                    <a:gd name="connsiteY1" fmla="*/ 609600 h 838200"/>
                    <a:gd name="connsiteX2" fmla="*/ 800100 w 1841500"/>
                    <a:gd name="connsiteY2" fmla="*/ 571500 h 838200"/>
                    <a:gd name="connsiteX3" fmla="*/ 965200 w 1841500"/>
                    <a:gd name="connsiteY3" fmla="*/ 431800 h 838200"/>
                    <a:gd name="connsiteX4" fmla="*/ 1371600 w 1841500"/>
                    <a:gd name="connsiteY4" fmla="*/ 330200 h 838200"/>
                    <a:gd name="connsiteX5" fmla="*/ 1841500 w 1841500"/>
                    <a:gd name="connsiteY5" fmla="*/ 0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1500" h="838200">
                      <a:moveTo>
                        <a:pt x="0" y="838200"/>
                      </a:moveTo>
                      <a:cubicBezTo>
                        <a:pt x="155575" y="746125"/>
                        <a:pt x="311150" y="654050"/>
                        <a:pt x="444500" y="609600"/>
                      </a:cubicBezTo>
                      <a:cubicBezTo>
                        <a:pt x="577850" y="565150"/>
                        <a:pt x="713317" y="601133"/>
                        <a:pt x="800100" y="571500"/>
                      </a:cubicBezTo>
                      <a:cubicBezTo>
                        <a:pt x="886883" y="541867"/>
                        <a:pt x="869950" y="472017"/>
                        <a:pt x="965200" y="431800"/>
                      </a:cubicBezTo>
                      <a:cubicBezTo>
                        <a:pt x="1060450" y="391583"/>
                        <a:pt x="1225550" y="402167"/>
                        <a:pt x="1371600" y="330200"/>
                      </a:cubicBezTo>
                      <a:cubicBezTo>
                        <a:pt x="1517650" y="258233"/>
                        <a:pt x="1612900" y="46567"/>
                        <a:pt x="1841500" y="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2855383" y="2552700"/>
                  <a:ext cx="730250" cy="2736850"/>
                </a:xfrm>
                <a:custGeom>
                  <a:avLst/>
                  <a:gdLst>
                    <a:gd name="connsiteX0" fmla="*/ 700617 w 730250"/>
                    <a:gd name="connsiteY0" fmla="*/ 0 h 2736850"/>
                    <a:gd name="connsiteX1" fmla="*/ 624417 w 730250"/>
                    <a:gd name="connsiteY1" fmla="*/ 254000 h 2736850"/>
                    <a:gd name="connsiteX2" fmla="*/ 662517 w 730250"/>
                    <a:gd name="connsiteY2" fmla="*/ 736600 h 2736850"/>
                    <a:gd name="connsiteX3" fmla="*/ 713317 w 730250"/>
                    <a:gd name="connsiteY3" fmla="*/ 1079500 h 2736850"/>
                    <a:gd name="connsiteX4" fmla="*/ 560917 w 730250"/>
                    <a:gd name="connsiteY4" fmla="*/ 1536700 h 2736850"/>
                    <a:gd name="connsiteX5" fmla="*/ 573617 w 730250"/>
                    <a:gd name="connsiteY5" fmla="*/ 1981200 h 2736850"/>
                    <a:gd name="connsiteX6" fmla="*/ 433917 w 730250"/>
                    <a:gd name="connsiteY6" fmla="*/ 2273300 h 2736850"/>
                    <a:gd name="connsiteX7" fmla="*/ 141817 w 730250"/>
                    <a:gd name="connsiteY7" fmla="*/ 2692400 h 2736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0250" h="2736850">
                      <a:moveTo>
                        <a:pt x="700617" y="0"/>
                      </a:moveTo>
                      <a:cubicBezTo>
                        <a:pt x="665692" y="65616"/>
                        <a:pt x="630767" y="131233"/>
                        <a:pt x="624417" y="254000"/>
                      </a:cubicBezTo>
                      <a:cubicBezTo>
                        <a:pt x="618067" y="376767"/>
                        <a:pt x="647700" y="599017"/>
                        <a:pt x="662517" y="736600"/>
                      </a:cubicBezTo>
                      <a:cubicBezTo>
                        <a:pt x="677334" y="874183"/>
                        <a:pt x="730250" y="946150"/>
                        <a:pt x="713317" y="1079500"/>
                      </a:cubicBezTo>
                      <a:cubicBezTo>
                        <a:pt x="696384" y="1212850"/>
                        <a:pt x="584200" y="1386417"/>
                        <a:pt x="560917" y="1536700"/>
                      </a:cubicBezTo>
                      <a:cubicBezTo>
                        <a:pt x="537634" y="1686983"/>
                        <a:pt x="594784" y="1858433"/>
                        <a:pt x="573617" y="1981200"/>
                      </a:cubicBezTo>
                      <a:cubicBezTo>
                        <a:pt x="552450" y="2103967"/>
                        <a:pt x="505884" y="2154767"/>
                        <a:pt x="433917" y="2273300"/>
                      </a:cubicBezTo>
                      <a:cubicBezTo>
                        <a:pt x="361950" y="2391833"/>
                        <a:pt x="0" y="2736850"/>
                        <a:pt x="141817" y="269240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>
                  <a:off x="3670300" y="2336800"/>
                  <a:ext cx="313267" cy="2616200"/>
                </a:xfrm>
                <a:custGeom>
                  <a:avLst/>
                  <a:gdLst>
                    <a:gd name="connsiteX0" fmla="*/ 203200 w 313267"/>
                    <a:gd name="connsiteY0" fmla="*/ 0 h 2616200"/>
                    <a:gd name="connsiteX1" fmla="*/ 292100 w 313267"/>
                    <a:gd name="connsiteY1" fmla="*/ 406400 h 2616200"/>
                    <a:gd name="connsiteX2" fmla="*/ 279400 w 313267"/>
                    <a:gd name="connsiteY2" fmla="*/ 939800 h 2616200"/>
                    <a:gd name="connsiteX3" fmla="*/ 203200 w 313267"/>
                    <a:gd name="connsiteY3" fmla="*/ 1181100 h 2616200"/>
                    <a:gd name="connsiteX4" fmla="*/ 292100 w 313267"/>
                    <a:gd name="connsiteY4" fmla="*/ 1549400 h 2616200"/>
                    <a:gd name="connsiteX5" fmla="*/ 76200 w 313267"/>
                    <a:gd name="connsiteY5" fmla="*/ 1981200 h 2616200"/>
                    <a:gd name="connsiteX6" fmla="*/ 76200 w 313267"/>
                    <a:gd name="connsiteY6" fmla="*/ 2235200 h 2616200"/>
                    <a:gd name="connsiteX7" fmla="*/ 88900 w 313267"/>
                    <a:gd name="connsiteY7" fmla="*/ 2400300 h 2616200"/>
                    <a:gd name="connsiteX8" fmla="*/ 0 w 313267"/>
                    <a:gd name="connsiteY8" fmla="*/ 2616200 h 261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267" h="2616200">
                      <a:moveTo>
                        <a:pt x="203200" y="0"/>
                      </a:moveTo>
                      <a:cubicBezTo>
                        <a:pt x="241300" y="124883"/>
                        <a:pt x="279400" y="249767"/>
                        <a:pt x="292100" y="406400"/>
                      </a:cubicBezTo>
                      <a:cubicBezTo>
                        <a:pt x="304800" y="563033"/>
                        <a:pt x="294217" y="810683"/>
                        <a:pt x="279400" y="939800"/>
                      </a:cubicBezTo>
                      <a:cubicBezTo>
                        <a:pt x="264583" y="1068917"/>
                        <a:pt x="201083" y="1079500"/>
                        <a:pt x="203200" y="1181100"/>
                      </a:cubicBezTo>
                      <a:cubicBezTo>
                        <a:pt x="205317" y="1282700"/>
                        <a:pt x="313267" y="1416050"/>
                        <a:pt x="292100" y="1549400"/>
                      </a:cubicBezTo>
                      <a:cubicBezTo>
                        <a:pt x="270933" y="1682750"/>
                        <a:pt x="112183" y="1866900"/>
                        <a:pt x="76200" y="1981200"/>
                      </a:cubicBezTo>
                      <a:cubicBezTo>
                        <a:pt x="40217" y="2095500"/>
                        <a:pt x="74083" y="2165350"/>
                        <a:pt x="76200" y="2235200"/>
                      </a:cubicBezTo>
                      <a:cubicBezTo>
                        <a:pt x="78317" y="2305050"/>
                        <a:pt x="101600" y="2336800"/>
                        <a:pt x="88900" y="2400300"/>
                      </a:cubicBezTo>
                      <a:cubicBezTo>
                        <a:pt x="76200" y="2463800"/>
                        <a:pt x="38100" y="2540000"/>
                        <a:pt x="0" y="261620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3841750" y="2044700"/>
                  <a:ext cx="677333" cy="2781300"/>
                </a:xfrm>
                <a:custGeom>
                  <a:avLst/>
                  <a:gdLst>
                    <a:gd name="connsiteX0" fmla="*/ 641350 w 677333"/>
                    <a:gd name="connsiteY0" fmla="*/ 0 h 2781300"/>
                    <a:gd name="connsiteX1" fmla="*/ 666750 w 677333"/>
                    <a:gd name="connsiteY1" fmla="*/ 469900 h 2781300"/>
                    <a:gd name="connsiteX2" fmla="*/ 577850 w 677333"/>
                    <a:gd name="connsiteY2" fmla="*/ 901700 h 2781300"/>
                    <a:gd name="connsiteX3" fmla="*/ 527050 w 677333"/>
                    <a:gd name="connsiteY3" fmla="*/ 1168400 h 2781300"/>
                    <a:gd name="connsiteX4" fmla="*/ 628650 w 677333"/>
                    <a:gd name="connsiteY4" fmla="*/ 1574800 h 2781300"/>
                    <a:gd name="connsiteX5" fmla="*/ 488950 w 677333"/>
                    <a:gd name="connsiteY5" fmla="*/ 2032000 h 2781300"/>
                    <a:gd name="connsiteX6" fmla="*/ 514350 w 677333"/>
                    <a:gd name="connsiteY6" fmla="*/ 2463800 h 2781300"/>
                    <a:gd name="connsiteX7" fmla="*/ 120650 w 677333"/>
                    <a:gd name="connsiteY7" fmla="*/ 2781300 h 27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7333" h="2781300">
                      <a:moveTo>
                        <a:pt x="641350" y="0"/>
                      </a:moveTo>
                      <a:cubicBezTo>
                        <a:pt x="659341" y="159808"/>
                        <a:pt x="677333" y="319617"/>
                        <a:pt x="666750" y="469900"/>
                      </a:cubicBezTo>
                      <a:cubicBezTo>
                        <a:pt x="656167" y="620183"/>
                        <a:pt x="601133" y="785283"/>
                        <a:pt x="577850" y="901700"/>
                      </a:cubicBezTo>
                      <a:cubicBezTo>
                        <a:pt x="554567" y="1018117"/>
                        <a:pt x="518583" y="1056217"/>
                        <a:pt x="527050" y="1168400"/>
                      </a:cubicBezTo>
                      <a:cubicBezTo>
                        <a:pt x="535517" y="1280583"/>
                        <a:pt x="635000" y="1430867"/>
                        <a:pt x="628650" y="1574800"/>
                      </a:cubicBezTo>
                      <a:cubicBezTo>
                        <a:pt x="622300" y="1718733"/>
                        <a:pt x="508000" y="1883833"/>
                        <a:pt x="488950" y="2032000"/>
                      </a:cubicBezTo>
                      <a:cubicBezTo>
                        <a:pt x="469900" y="2180167"/>
                        <a:pt x="575733" y="2338917"/>
                        <a:pt x="514350" y="2463800"/>
                      </a:cubicBezTo>
                      <a:cubicBezTo>
                        <a:pt x="452967" y="2588683"/>
                        <a:pt x="0" y="2753783"/>
                        <a:pt x="120650" y="2781300"/>
                      </a:cubicBezTo>
                    </a:path>
                  </a:pathLst>
                </a:custGeom>
                <a:ln w="19050" cmpd="sng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70" name="Right Arrow 69"/>
          <p:cNvSpPr/>
          <p:nvPr/>
        </p:nvSpPr>
        <p:spPr>
          <a:xfrm>
            <a:off x="3803919" y="3403795"/>
            <a:ext cx="677055" cy="462106"/>
          </a:xfrm>
          <a:prstGeom prst="right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Calibri" panose="020F0502020204030204" pitchFamily="34" charset="0"/>
            </a:endParaRPr>
          </a:p>
        </p:txBody>
      </p:sp>
      <p:cxnSp>
        <p:nvCxnSpPr>
          <p:cNvPr id="71" name="Straight Arrow Connector 70"/>
          <p:cNvCxnSpPr>
            <a:stCxn id="73" idx="4"/>
          </p:cNvCxnSpPr>
          <p:nvPr/>
        </p:nvCxnSpPr>
        <p:spPr>
          <a:xfrm>
            <a:off x="3403523" y="5351614"/>
            <a:ext cx="1602269" cy="902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 rot="16200000">
            <a:off x="2702237" y="5010261"/>
            <a:ext cx="719867" cy="682704"/>
            <a:chOff x="2194931" y="2348880"/>
            <a:chExt cx="792088" cy="773376"/>
          </a:xfrm>
          <a:solidFill>
            <a:srgbClr val="FFFF00"/>
          </a:solidFill>
        </p:grpSpPr>
        <p:sp>
          <p:nvSpPr>
            <p:cNvPr id="73" name="Oval 72"/>
            <p:cNvSpPr/>
            <p:nvPr/>
          </p:nvSpPr>
          <p:spPr>
            <a:xfrm>
              <a:off x="2194931" y="2348880"/>
              <a:ext cx="792088" cy="77337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 rot="5400000">
                  <a:off x="2232116" y="2416747"/>
                  <a:ext cx="663168" cy="643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Calibri" panose="020F0502020204030204" pitchFamily="34" charset="0"/>
                    </a:rPr>
                    <a:t>Wind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𝒙</m:t>
                        </m:r>
                      </m:oMath>
                    </m:oMathPara>
                  </a14:m>
                  <a:endParaRPr lang="ko-KR" altLang="en-US" b="1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232116" y="2416747"/>
                  <a:ext cx="663168" cy="64344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083" t="-1042" r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 rot="16200000">
            <a:off x="5002838" y="4976597"/>
            <a:ext cx="719867" cy="756938"/>
            <a:chOff x="2195736" y="1450008"/>
            <a:chExt cx="792088" cy="857469"/>
          </a:xfrm>
        </p:grpSpPr>
        <p:sp>
          <p:nvSpPr>
            <p:cNvPr id="76" name="Rectangle 75"/>
            <p:cNvSpPr/>
            <p:nvPr/>
          </p:nvSpPr>
          <p:spPr>
            <a:xfrm>
              <a:off x="2195736" y="1484784"/>
              <a:ext cx="792088" cy="7920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 rot="5400000">
                  <a:off x="2141095" y="1573954"/>
                  <a:ext cx="857469" cy="6095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b="1" dirty="0" smtClean="0">
                      <a:latin typeface="Calibri" panose="020F0502020204030204" pitchFamily="34" charset="0"/>
                    </a:rPr>
                    <a:t>Output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5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141095" y="1573954"/>
                  <a:ext cx="857469" cy="60957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419" t="-2198" r="-4032" b="-21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/>
          <p:cNvSpPr txBox="1"/>
          <p:nvPr/>
        </p:nvSpPr>
        <p:spPr>
          <a:xfrm>
            <a:off x="2018706" y="1975643"/>
            <a:ext cx="25356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Calibri" panose="020F0502020204030204" pitchFamily="34" charset="0"/>
              </a:rPr>
              <a:t>Wind field characteristics</a:t>
            </a:r>
            <a:endParaRPr lang="en-US" sz="1700" b="1" dirty="0">
              <a:latin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658457" y="1979935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Wind </a:t>
            </a:r>
            <a:r>
              <a:rPr lang="en-US" b="1" dirty="0" smtClean="0">
                <a:latin typeface="Calibri" panose="020F0502020204030204" pitchFamily="34" charset="0"/>
              </a:rPr>
              <a:t>turbine load</a:t>
            </a:r>
            <a:endParaRPr lang="en-US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315200" y="6126778"/>
                <a:ext cx="8356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ko-KR" altLang="ko-K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en-US" altLang="ko-KR" sz="16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ko-KR" sz="16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6126778"/>
                <a:ext cx="835613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142305" y="6064497"/>
            <a:ext cx="8620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Construct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</a:rPr>
              <a:t>the 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posterior probability mass function for the response class </a:t>
            </a:r>
            <a:endParaRPr lang="en-US" altLang="ko-K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28600"/>
                <a:ext cx="9144000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3333FF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3333FF"/>
                    </a:solidFill>
                  </a:rPr>
                  <a:t>    Logistic regression – how to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1" dirty="0" smtClean="0">
                    <a:solidFill>
                      <a:srgbClr val="3333FF"/>
                    </a:solidFill>
                  </a:rPr>
                  <a:t> </a:t>
                </a:r>
                <a:endParaRPr lang="en-US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600"/>
                <a:ext cx="9144000" cy="369332"/>
              </a:xfrm>
              <a:prstGeom prst="rect">
                <a:avLst/>
              </a:prstGeom>
              <a:blipFill>
                <a:blip r:embed="rId2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29698" y="4039460"/>
            <a:ext cx="880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</a:rPr>
              <a:t>Maximizing the log-likelihood function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945810" y="4369518"/>
                <a:ext cx="2395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fun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10" y="4369518"/>
                <a:ext cx="2395399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133600" y="5230970"/>
                <a:ext cx="6149655" cy="1003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Repeat until convergence{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:=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ko-KR" altLang="en-US" sz="1600" i="1" smtClean="0">
                        <a:solidFill>
                          <a:srgbClr val="3333FF"/>
                        </a:solidFill>
                        <a:latin typeface="Cambria Math"/>
                      </a:rPr>
                      <m:t>𝛼</m:t>
                    </m:r>
                    <m:f>
                      <m:fPr>
                        <m:ctrlP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</m:num>
                      <m:den>
                        <m:r>
                          <a:rPr lang="ko-KR" altLang="en-US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(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}</a:t>
                </a:r>
                <a:endParaRPr lang="ko-KR" altLang="en-US" sz="16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230970"/>
                <a:ext cx="6149655" cy="1003673"/>
              </a:xfrm>
              <a:prstGeom prst="rect">
                <a:avLst/>
              </a:prstGeom>
              <a:blipFill>
                <a:blip r:embed="rId4"/>
                <a:stretch>
                  <a:fillRect l="-496" t="-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74592" y="4833990"/>
            <a:ext cx="502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Gradient ascent </a:t>
            </a:r>
            <a:r>
              <a:rPr lang="en-US" altLang="ko-KR" sz="1600" dirty="0" smtClean="0">
                <a:latin typeface="Calibri" panose="020F0502020204030204" pitchFamily="34" charset="0"/>
              </a:rPr>
              <a:t>algorithm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714344" y="5548140"/>
                <a:ext cx="1679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3333FF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ko-KR" dirty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altLang="ko-KR" dirty="0" smtClean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 learning rate</a:t>
                </a:r>
                <a:endParaRPr lang="ko-KR" altLang="en-US" dirty="0">
                  <a:solidFill>
                    <a:srgbClr val="3333FF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44" y="5548140"/>
                <a:ext cx="1679499" cy="369332"/>
              </a:xfrm>
              <a:prstGeom prst="rect">
                <a:avLst/>
              </a:prstGeom>
              <a:blipFill>
                <a:blip r:embed="rId5"/>
                <a:stretch>
                  <a:fillRect t="-8197" r="-326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374592" y="373380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Learning</a:t>
            </a:r>
            <a:endParaRPr lang="en-US" altLang="ko-K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600" y="3733800"/>
            <a:ext cx="8763000" cy="2971800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09138" y="6019800"/>
                <a:ext cx="3276600" cy="562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 smtClean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38" y="6019800"/>
                <a:ext cx="3276600" cy="562718"/>
              </a:xfrm>
              <a:prstGeom prst="rect">
                <a:avLst/>
              </a:prstGeom>
              <a:blipFill>
                <a:blip r:embed="rId6"/>
                <a:stretch>
                  <a:fillRect t="-128261" b="-190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79995" y="2743877"/>
                <a:ext cx="7341918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95" y="2743877"/>
                <a:ext cx="7341918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349448" y="2511641"/>
            <a:ext cx="264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Log-likelihood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31742" y="711646"/>
            <a:ext cx="8759858" cy="2856857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143025" y="1120274"/>
                <a:ext cx="4000967" cy="326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dirty="0"/>
                                <m:t> 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025" y="1120274"/>
                <a:ext cx="4000967" cy="326051"/>
              </a:xfrm>
              <a:prstGeom prst="rect">
                <a:avLst/>
              </a:prstGeom>
              <a:blipFill>
                <a:blip r:embed="rId8"/>
                <a:stretch>
                  <a:fillRect l="-762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302203" y="708560"/>
            <a:ext cx="486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Likelihood for a single point </a:t>
            </a:r>
            <a:r>
              <a:rPr lang="en-US" dirty="0" smtClean="0">
                <a:cs typeface="Arial" panose="020B0604020202020204" pitchFamily="34" charset="0"/>
              </a:rPr>
              <a:t>can </a:t>
            </a:r>
            <a:r>
              <a:rPr lang="en-US" dirty="0" smtClean="0">
                <a:cs typeface="Arial" panose="020B0604020202020204" pitchFamily="34" charset="0"/>
              </a:rPr>
              <a:t>be specified as</a:t>
            </a:r>
            <a:endParaRPr lang="en-US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171542" y="1831321"/>
                <a:ext cx="712319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1600" dirty="0"/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42" y="1831321"/>
                <a:ext cx="7123190" cy="764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37372" y="1541465"/>
                <a:ext cx="608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cs typeface="Arial" panose="020B0604020202020204" pitchFamily="34" charset="0"/>
                  </a:rPr>
                  <a:t>Likelihood for whole training data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 can be specified as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2" y="1541465"/>
                <a:ext cx="6082242" cy="369332"/>
              </a:xfrm>
              <a:prstGeom prst="rect">
                <a:avLst/>
              </a:prstGeom>
              <a:blipFill>
                <a:blip r:embed="rId11"/>
                <a:stretch>
                  <a:fillRect l="-60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87369" y="2374370"/>
            <a:ext cx="445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Note that this is similar to the likelihood of Binomial dist.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84576" y="3467008"/>
                <a:ext cx="26365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/>
                            </a:rPr>
                            <m:t>|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/>
                            </a:rPr>
                            <m:t>|</m:t>
                          </m:r>
                          <m:r>
                            <a:rPr lang="en-US" altLang="ko-KR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76" y="3467008"/>
                <a:ext cx="2636556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504" y="5661248"/>
            <a:ext cx="9036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libri" panose="020F0502020204030204" pitchFamily="34" charset="0"/>
              </a:rPr>
              <a:t>Higher wind speed and higher turbulence tend to cause higher blade bending moment.</a:t>
            </a:r>
          </a:p>
          <a:p>
            <a:endParaRPr lang="en-US" altLang="ko-KR" sz="5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libri" panose="020F0502020204030204" pitchFamily="34" charset="0"/>
              </a:rPr>
              <a:t>Accuracy for the classification is approximately 80 %. </a:t>
            </a:r>
          </a:p>
          <a:p>
            <a:endParaRPr lang="en-US" altLang="ko-KR" sz="5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libri" panose="020F0502020204030204" pitchFamily="34" charset="0"/>
              </a:rPr>
              <a:t>Including more input features can increases the accuracy ration.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7" y="1168250"/>
            <a:ext cx="4337093" cy="43344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883" y="750873"/>
            <a:ext cx="4405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Application to wind turbine monitoring data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24855" y="2590837"/>
                <a:ext cx="4683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Classification boundaries between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dirty="0" smtClean="0"/>
                  <a:t>th and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ko-KR" dirty="0"/>
                  <a:t>th</a:t>
                </a:r>
                <a:r>
                  <a:rPr lang="en-US" altLang="ko-KR" dirty="0" smtClean="0"/>
                  <a:t> class is determined as: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55" y="2590837"/>
                <a:ext cx="4683649" cy="646331"/>
              </a:xfrm>
              <a:prstGeom prst="rect">
                <a:avLst/>
              </a:prstGeom>
              <a:blipFill>
                <a:blip r:embed="rId4"/>
                <a:stretch>
                  <a:fillRect l="-117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3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06888" y="1360542"/>
            <a:ext cx="3663823" cy="2743200"/>
            <a:chOff x="5306888" y="1360542"/>
            <a:chExt cx="3663823" cy="2743200"/>
          </a:xfrm>
        </p:grpSpPr>
        <p:pic>
          <p:nvPicPr>
            <p:cNvPr id="20" name="Picture 19" descr="GDA_training_qda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888" y="1360542"/>
              <a:ext cx="3657600" cy="274320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8244408" y="1700808"/>
              <a:ext cx="726303" cy="1944216"/>
              <a:chOff x="7683896" y="1700808"/>
              <a:chExt cx="726303" cy="194421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7717538" y="1700808"/>
                <a:ext cx="238838" cy="1944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=5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=1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=2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=3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=4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TextBox 25"/>
              <p:cNvSpPr txBox="1"/>
              <p:nvPr/>
            </p:nvSpPr>
            <p:spPr>
              <a:xfrm rot="16200000">
                <a:off x="7346048" y="2508865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Class for maximum tower </a:t>
                </a:r>
              </a:p>
              <a:p>
                <a:pPr algn="ctr"/>
                <a:r>
                  <a:rPr lang="en-US" sz="1000" dirty="0" smtClean="0"/>
                  <a:t>bending moment </a:t>
                </a:r>
                <a:endParaRPr lang="en-US" sz="10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649288" y="1360542"/>
            <a:ext cx="3657600" cy="2743200"/>
            <a:chOff x="1649288" y="1360542"/>
            <a:chExt cx="3657600" cy="2743200"/>
          </a:xfrm>
        </p:grpSpPr>
        <p:pic>
          <p:nvPicPr>
            <p:cNvPr id="17" name="Picture 16" descr="GDA_training_lda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288" y="1360542"/>
              <a:ext cx="3657600" cy="274320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4572000" y="1700808"/>
              <a:ext cx="726303" cy="1944216"/>
              <a:chOff x="7683896" y="1700808"/>
              <a:chExt cx="726303" cy="1944216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7717538" y="1700808"/>
                <a:ext cx="238838" cy="1944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=5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=1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=2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=3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=4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/>
              <p:cNvSpPr txBox="1"/>
              <p:nvPr/>
            </p:nvSpPr>
            <p:spPr>
              <a:xfrm rot="16200000">
                <a:off x="7346048" y="2508865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Class for maximum tower </a:t>
                </a:r>
              </a:p>
              <a:p>
                <a:pPr algn="ctr"/>
                <a:r>
                  <a:rPr lang="en-US" sz="1000" dirty="0" smtClean="0"/>
                  <a:t>bending moment </a:t>
                </a:r>
                <a:endParaRPr lang="en-US" sz="10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1831237" y="1116856"/>
            <a:ext cx="2814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Linear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discriminant analysis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50903" y="1116856"/>
            <a:ext cx="3547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Quadratic discriminant analysis </a:t>
            </a:r>
          </a:p>
        </p:txBody>
      </p:sp>
      <p:sp>
        <p:nvSpPr>
          <p:cNvPr id="2" name="Rectangle 1"/>
          <p:cNvSpPr/>
          <p:nvPr/>
        </p:nvSpPr>
        <p:spPr>
          <a:xfrm>
            <a:off x="749351" y="2555316"/>
            <a:ext cx="92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Training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9351" y="5264005"/>
            <a:ext cx="839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Testing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06888" y="4077072"/>
            <a:ext cx="3663823" cy="2743199"/>
            <a:chOff x="5306888" y="4077072"/>
            <a:chExt cx="3663823" cy="2743199"/>
          </a:xfrm>
        </p:grpSpPr>
        <p:pic>
          <p:nvPicPr>
            <p:cNvPr id="21" name="Picture 20" descr="GDA_test_qda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888" y="4077072"/>
              <a:ext cx="3657600" cy="2743199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8244408" y="4437112"/>
              <a:ext cx="726303" cy="1944216"/>
              <a:chOff x="7683896" y="1700808"/>
              <a:chExt cx="726303" cy="194421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717538" y="1700808"/>
                <a:ext cx="238838" cy="1944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=5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=1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=2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=3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=4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/>
              <p:cNvSpPr txBox="1"/>
              <p:nvPr/>
            </p:nvSpPr>
            <p:spPr>
              <a:xfrm rot="16200000">
                <a:off x="7346048" y="2508865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Class for maximum tower </a:t>
                </a:r>
              </a:p>
              <a:p>
                <a:pPr algn="ctr"/>
                <a:r>
                  <a:rPr lang="en-US" sz="1000" dirty="0" smtClean="0"/>
                  <a:t>bending moment </a:t>
                </a:r>
                <a:endParaRPr lang="en-US" sz="1000" dirty="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1615213" y="4093610"/>
            <a:ext cx="3676867" cy="2743200"/>
            <a:chOff x="1615213" y="4093610"/>
            <a:chExt cx="3676867" cy="2743200"/>
          </a:xfrm>
        </p:grpSpPr>
        <p:pic>
          <p:nvPicPr>
            <p:cNvPr id="19" name="Picture 18" descr="GDA_test_lda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13" y="4093610"/>
              <a:ext cx="3657600" cy="2743200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4565777" y="4437112"/>
              <a:ext cx="726303" cy="1944216"/>
              <a:chOff x="7683896" y="1700808"/>
              <a:chExt cx="726303" cy="194421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7717538" y="1700808"/>
                <a:ext cx="238838" cy="19442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=5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1874113"/>
                    <a:ext cx="432048" cy="246221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2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=1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328498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=2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3896" y="292494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=3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567657"/>
                    <a:ext cx="432048" cy="24622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000" b="0" i="1" smtClean="0">
                            <a:latin typeface="Cambria Math"/>
                          </a:rPr>
                          <m:t>𝑦</m:t>
                        </m:r>
                      </m:oMath>
                    </a14:m>
                    <a:r>
                      <a:rPr lang="en-US" sz="1000" dirty="0" smtClean="0">
                        <a:latin typeface="Calibri" panose="020F0502020204030204" pitchFamily="34" charset="0"/>
                      </a:rPr>
                      <a:t>=4</a:t>
                    </a:r>
                    <a:endParaRPr lang="en-US" sz="1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408" y="2204864"/>
                    <a:ext cx="432048" cy="24622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/>
              <p:cNvSpPr txBox="1"/>
              <p:nvPr/>
            </p:nvSpPr>
            <p:spPr>
              <a:xfrm rot="16200000">
                <a:off x="7346048" y="2508865"/>
                <a:ext cx="17281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Class for maximum tower </a:t>
                </a:r>
              </a:p>
              <a:p>
                <a:pPr algn="ctr"/>
                <a:r>
                  <a:rPr lang="en-US" sz="1000" dirty="0" smtClean="0"/>
                  <a:t>bending moment </a:t>
                </a:r>
                <a:endParaRPr lang="en-US" sz="1000" dirty="0"/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Gaussian Discriminant Analysis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5883" y="750873"/>
            <a:ext cx="4405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Application to wind turbine monitoring data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639" y="1344401"/>
                <a:ext cx="1712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{0,1}</m:t>
                    </m:r>
                  </m:oMath>
                </a14:m>
                <a:r>
                  <a:rPr lang="en-US" dirty="0" smtClean="0">
                    <a:latin typeface="Calibri" panose="020F0502020204030204" pitchFamily="34" charset="0"/>
                  </a:rPr>
                  <a:t>  </a:t>
                </a:r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39" y="1344401"/>
                <a:ext cx="1712651" cy="369332"/>
              </a:xfrm>
              <a:prstGeom prst="rect">
                <a:avLst/>
              </a:prstGeom>
              <a:blipFill>
                <a:blip r:embed="rId2"/>
                <a:stretch>
                  <a:fillRect l="-320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Naïve Bayes Classification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6300" y="4707856"/>
                <a:ext cx="5107296" cy="613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</a:t>
                </a:r>
                <a:r>
                  <a:rPr lang="en-US" altLang="ko-KR" dirty="0" smtClean="0"/>
                  <a:t>osterior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b="0" i="1">
                            <a:latin typeface="Cambria Math"/>
                          </a:rPr>
                          <m:t>𝑃</m:t>
                        </m:r>
                        <m:r>
                          <a:rPr lang="en-US" altLang="ko-KR" b="0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  <m:r>
                          <a:rPr lang="en-US" altLang="ko-KR" b="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b="0" i="1">
                            <a:latin typeface="Cambria Math"/>
                          </a:rPr>
                          <m:t>𝑃</m:t>
                        </m:r>
                        <m:r>
                          <a:rPr lang="en-US" altLang="ko-KR" b="0" i="1">
                            <a:latin typeface="Cambria Math"/>
                          </a:rPr>
                          <m:t>(</m:t>
                        </m:r>
                        <m:r>
                          <a:rPr lang="en-US" altLang="ko-KR" b="0" i="1">
                            <a:latin typeface="Cambria Math"/>
                          </a:rPr>
                          <m:t>𝑦</m:t>
                        </m:r>
                        <m:r>
                          <a:rPr lang="en-US" altLang="ko-KR" b="0" i="1">
                            <a:latin typeface="Cambria Math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𝑌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0" y="4707856"/>
                <a:ext cx="5107296" cy="613951"/>
              </a:xfrm>
              <a:prstGeom prst="rect">
                <a:avLst/>
              </a:prstGeom>
              <a:blipFill>
                <a:blip r:embed="rId3"/>
                <a:stretch>
                  <a:fillRect l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6300" y="3213686"/>
                <a:ext cx="8895805" cy="14025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>
                    <a:latin typeface="Calibri" panose="020F0502020204030204" pitchFamily="34" charset="0"/>
                  </a:rPr>
                  <a:t>Naïve Bayes Model assumes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libri" panose="020F0502020204030204" pitchFamily="34" charset="0"/>
                  </a:rPr>
                  <a:t> 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(attributes) are </a:t>
                </a:r>
                <a:r>
                  <a:rPr lang="en-US" altLang="ko-KR" dirty="0">
                    <a:latin typeface="Calibri" panose="020F0502020204030204" pitchFamily="34" charset="0"/>
                  </a:rPr>
                  <a:t>conditionally independent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Calibri" panose="020F0502020204030204" pitchFamily="34" charset="0"/>
                  </a:rPr>
                  <a:t>model. </a:t>
                </a:r>
                <a:endParaRPr lang="en-US" altLang="ko-KR" dirty="0">
                  <a:latin typeface="Calibri" panose="020F0502020204030204" pitchFamily="34" charset="0"/>
                </a:endParaRPr>
              </a:p>
              <a:p>
                <a:r>
                  <a:rPr lang="en-US" altLang="ko-KR" dirty="0">
                    <a:latin typeface="Calibri" panose="020F0502020204030204" pitchFamily="34" charset="0"/>
                  </a:rPr>
                  <a:t> </a:t>
                </a:r>
                <a:r>
                  <a:rPr lang="en-US" altLang="ko-KR" dirty="0" smtClean="0">
                    <a:latin typeface="Calibri" panose="020F0502020204030204" pitchFamily="34" charset="0"/>
                  </a:rPr>
                  <a:t>     Thus, the likelihood is  </a:t>
                </a:r>
                <a:endParaRPr lang="en-US" sz="10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0" y="3213686"/>
                <a:ext cx="8895805" cy="1402563"/>
              </a:xfrm>
              <a:prstGeom prst="rect">
                <a:avLst/>
              </a:prstGeom>
              <a:blipFill>
                <a:blip r:embed="rId4"/>
                <a:stretch>
                  <a:fillRect l="-48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6300" y="2648020"/>
                <a:ext cx="2659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𝑦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a prior on class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0" y="2648020"/>
                <a:ext cx="2659702" cy="369332"/>
              </a:xfrm>
              <a:prstGeom prst="rect">
                <a:avLst/>
              </a:prstGeom>
              <a:blipFill>
                <a:blip r:embed="rId5"/>
                <a:stretch>
                  <a:fillRect l="-160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528207" y="1746907"/>
                <a:ext cx="1128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07" y="1746907"/>
                <a:ext cx="112800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6300" y="5501442"/>
                <a:ext cx="7187609" cy="644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Class prediction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ko-KR" b="0" i="0" smtClean="0"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/>
                              </a:rPr>
                              <m:t>                  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r>
                          <a:rPr lang="en-US" altLang="ko-KR" b="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𝑛𝑒𝑤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ko-KR" b="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ko-KR" b="0" i="1">
                                    <a:latin typeface="Cambria Math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n-US" altLang="ko-KR" b="0" i="1">
                                    <a:latin typeface="Cambria Math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𝑛𝑒𝑤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ko-KR" b="0" i="1">
                                    <a:latin typeface="Cambria Math"/>
                                  </a:rPr>
                                  <m:t>𝑃</m:t>
                                </m:r>
                                <m:r>
                                  <a:rPr lang="en-US" altLang="ko-KR" b="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b="0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ko-KR" b="0" i="1">
                                    <a:latin typeface="Cambria Math"/>
                                  </a:rPr>
                                  <m:t>) </m:t>
                                </m:r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0" y="5501442"/>
                <a:ext cx="7187609" cy="644344"/>
              </a:xfrm>
              <a:prstGeom prst="rect">
                <a:avLst/>
              </a:prstGeom>
              <a:blipFill>
                <a:blip r:embed="rId7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37778" y="6204953"/>
                <a:ext cx="2798074" cy="534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78" y="6204953"/>
                <a:ext cx="2798074" cy="534313"/>
              </a:xfrm>
              <a:prstGeom prst="rect">
                <a:avLst/>
              </a:prstGeom>
              <a:blipFill>
                <a:blip r:embed="rId8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1768839" y="1066800"/>
                <a:ext cx="387572" cy="381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1066800"/>
                <a:ext cx="387572" cy="381000"/>
              </a:xfrm>
              <a:prstGeom prst="ellipse">
                <a:avLst/>
              </a:prstGeom>
              <a:blipFill>
                <a:blip r:embed="rId9"/>
                <a:stretch>
                  <a:fillRect b="-3077"/>
                </a:stretch>
              </a:blip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7" idx="3"/>
            <a:endCxn id="20" idx="7"/>
          </p:cNvCxnSpPr>
          <p:nvPr/>
        </p:nvCxnSpPr>
        <p:spPr>
          <a:xfrm flipH="1">
            <a:off x="1429027" y="1392004"/>
            <a:ext cx="396571" cy="5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1098214" y="1852717"/>
                <a:ext cx="387572" cy="381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14" y="1852717"/>
                <a:ext cx="387572" cy="381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/>
              <p:cNvSpPr/>
              <p:nvPr/>
            </p:nvSpPr>
            <p:spPr>
              <a:xfrm>
                <a:off x="2495588" y="1852717"/>
                <a:ext cx="387572" cy="381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88" y="1852717"/>
                <a:ext cx="387572" cy="381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17" idx="5"/>
            <a:endCxn id="23" idx="1"/>
          </p:cNvCxnSpPr>
          <p:nvPr/>
        </p:nvCxnSpPr>
        <p:spPr>
          <a:xfrm>
            <a:off x="2099652" y="1392004"/>
            <a:ext cx="452695" cy="516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68839" y="1854148"/>
                <a:ext cx="387572" cy="381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39" y="1854148"/>
                <a:ext cx="387572" cy="381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84955" y="1804062"/>
                <a:ext cx="2757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55" y="1804062"/>
                <a:ext cx="27571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188140" y="1804062"/>
                <a:ext cx="2757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1804062"/>
                <a:ext cx="27571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17" idx="4"/>
            <a:endCxn id="31" idx="0"/>
          </p:cNvCxnSpPr>
          <p:nvPr/>
        </p:nvCxnSpPr>
        <p:spPr>
          <a:xfrm>
            <a:off x="1962625" y="1447800"/>
            <a:ext cx="0" cy="40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518780" y="1314817"/>
                <a:ext cx="2576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780" y="1314817"/>
                <a:ext cx="2576859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Naïve Bayes Classification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223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Training the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5867" y="1348645"/>
                <a:ext cx="3721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7" y="1348645"/>
                <a:ext cx="3721082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28599" y="1889866"/>
            <a:ext cx="2127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917887" y="2362200"/>
                <a:ext cx="2319930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87" y="2362200"/>
                <a:ext cx="2319930" cy="343812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964214" y="2757196"/>
                <a:ext cx="2319929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214" y="2757196"/>
                <a:ext cx="2319929" cy="343812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969242" y="3151406"/>
                <a:ext cx="1440201" cy="341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42" y="3151406"/>
                <a:ext cx="1440201" cy="341312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56357" y="2362200"/>
                <a:ext cx="265553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=0|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57" y="2362200"/>
                <a:ext cx="2655534" cy="343812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854786" y="2756410"/>
                <a:ext cx="2655534" cy="343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=0|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86" y="2756410"/>
                <a:ext cx="2655534" cy="343812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859814" y="3150620"/>
                <a:ext cx="1775806" cy="341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14" y="3150620"/>
                <a:ext cx="1775806" cy="341312"/>
              </a:xfrm>
              <a:prstGeom prst="rect">
                <a:avLst/>
              </a:prstGeom>
              <a:blipFill>
                <a:blip r:embed="rId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28599" y="3635082"/>
            <a:ext cx="2906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function = 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92287" y="4066320"/>
                <a:ext cx="63523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87" y="4066320"/>
                <a:ext cx="6352380" cy="8798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4800" y="5763703"/>
                <a:ext cx="3096296" cy="6370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=1 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63703"/>
                <a:ext cx="3096296" cy="6370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858392" y="1302831"/>
                <a:ext cx="19008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2" y="1302831"/>
                <a:ext cx="1900841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05200" y="5763702"/>
                <a:ext cx="3012171" cy="6370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=1 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763702"/>
                <a:ext cx="3012171" cy="6370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732212" y="5809707"/>
                <a:ext cx="2077364" cy="545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5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12" y="5809707"/>
                <a:ext cx="2077364" cy="5450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28599" y="5149164"/>
            <a:ext cx="6399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Maximizing log likelihood with respect to the parameters leads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Naïve Bayes Classification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143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68454" y="1831250"/>
                <a:ext cx="13443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54" y="1831250"/>
                <a:ext cx="1344342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14600" y="1676400"/>
                <a:ext cx="6055697" cy="1595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i="1">
                              <a:latin typeface="Cambria Math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76400"/>
                <a:ext cx="6055697" cy="1595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68454" y="3733800"/>
                <a:ext cx="3156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ko-KR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454" y="3733800"/>
                <a:ext cx="3156442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57600" y="4876800"/>
                <a:ext cx="2384499" cy="7478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altLang="ko-KR" sz="20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ko-KR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/>
                            </a:rPr>
                            <m:t>arg</m:t>
                          </m:r>
                          <m:limLow>
                            <m:limLow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ko-KR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ko-KR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876800"/>
                <a:ext cx="2384499" cy="747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91427" y="183125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1427" y="3722132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Naïve Bayes Classification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0" y="3124200"/>
            <a:ext cx="9144000" cy="6096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Jupyter Demo Simulation</a:t>
            </a:r>
          </a:p>
        </p:txBody>
      </p:sp>
    </p:spTree>
    <p:extLst>
      <p:ext uri="{BB962C8B-B14F-4D97-AF65-F5344CB8AC3E}">
        <p14:creationId xmlns:p14="http://schemas.microsoft.com/office/powerpoint/2010/main" val="39315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Logistic regression</a:t>
            </a:r>
            <a:endParaRPr lang="en-US" b="1" dirty="0">
              <a:solidFill>
                <a:srgbClr val="3333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592" y="3697730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Learning</a:t>
            </a:r>
            <a:endParaRPr lang="en-US" altLang="ko-K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697730"/>
            <a:ext cx="8763000" cy="3084070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698" y="4003390"/>
            <a:ext cx="880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  <a:latin typeface="Calibri" panose="020F0502020204030204" pitchFamily="34" charset="0"/>
              </a:rPr>
              <a:t>Maximizing the log-likelihood function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945810" y="4333448"/>
                <a:ext cx="2395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max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fun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10" y="4333448"/>
                <a:ext cx="2395399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49982" y="5126320"/>
                <a:ext cx="6149655" cy="136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Repeat until convergence{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     for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=1,…, 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{</a:t>
                </a: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:=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ko-KR" altLang="en-US" sz="1600" i="1" smtClean="0">
                        <a:solidFill>
                          <a:srgbClr val="3333FF"/>
                        </a:solidFill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(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        }</a:t>
                </a:r>
              </a:p>
              <a:p>
                <a:r>
                  <a:rPr lang="en-US" altLang="ko-KR" sz="16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}</a:t>
                </a:r>
                <a:endParaRPr lang="ko-KR" altLang="en-US" sz="16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982" y="5126320"/>
                <a:ext cx="6149655" cy="1360885"/>
              </a:xfrm>
              <a:prstGeom prst="rect">
                <a:avLst/>
              </a:prstGeom>
              <a:blipFill>
                <a:blip r:embed="rId3"/>
                <a:stretch>
                  <a:fillRect l="-496" t="-1345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74592" y="4797920"/>
            <a:ext cx="5028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Stochastic gradient ascent </a:t>
            </a:r>
            <a:r>
              <a:rPr lang="en-US" altLang="ko-KR" sz="1600" dirty="0" smtClean="0">
                <a:latin typeface="Calibri" panose="020F0502020204030204" pitchFamily="34" charset="0"/>
              </a:rPr>
              <a:t>algorithm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429000" y="6219082"/>
                <a:ext cx="4643579" cy="56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−</m:t>
                              </m:r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−</m:t>
                          </m:r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219082"/>
                <a:ext cx="4643579" cy="562718"/>
              </a:xfrm>
              <a:prstGeom prst="rect">
                <a:avLst/>
              </a:prstGeom>
              <a:blipFill>
                <a:blip r:embed="rId4"/>
                <a:stretch>
                  <a:fillRect t="-126882" b="-188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20213" y="5664512"/>
                <a:ext cx="16794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3333FF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 smtClean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ko-KR" dirty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altLang="ko-KR" dirty="0" smtClean="0">
                    <a:solidFill>
                      <a:srgbClr val="3333FF"/>
                    </a:solidFill>
                    <a:latin typeface="Calibri" panose="020F0502020204030204" pitchFamily="34" charset="0"/>
                  </a:rPr>
                  <a:t> learning rate</a:t>
                </a:r>
                <a:endParaRPr lang="ko-KR" altLang="en-US" dirty="0">
                  <a:solidFill>
                    <a:srgbClr val="3333FF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13" y="5664512"/>
                <a:ext cx="1679499" cy="369332"/>
              </a:xfrm>
              <a:prstGeom prst="rect">
                <a:avLst/>
              </a:prstGeom>
              <a:blipFill>
                <a:blip r:embed="rId5"/>
                <a:stretch>
                  <a:fillRect t="-8197" r="-32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79995" y="2743877"/>
                <a:ext cx="7341918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95" y="2743877"/>
                <a:ext cx="7341918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349448" y="2511641"/>
            <a:ext cx="264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Log-likelihood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31742" y="711646"/>
            <a:ext cx="8759858" cy="2856857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143025" y="1120274"/>
                <a:ext cx="4000967" cy="326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dirty="0"/>
                                <m:t> 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025" y="1120274"/>
                <a:ext cx="4000967" cy="326051"/>
              </a:xfrm>
              <a:prstGeom prst="rect">
                <a:avLst/>
              </a:prstGeom>
              <a:blipFill>
                <a:blip r:embed="rId7"/>
                <a:stretch>
                  <a:fillRect l="-762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02203" y="708560"/>
                <a:ext cx="55662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cs typeface="Arial" panose="020B0604020202020204" pitchFamily="34" charset="0"/>
                  </a:rPr>
                  <a:t>Likelihood for a single point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 can be specified as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03" y="708560"/>
                <a:ext cx="5566204" cy="369332"/>
              </a:xfrm>
              <a:prstGeom prst="rect">
                <a:avLst/>
              </a:prstGeom>
              <a:blipFill>
                <a:blip r:embed="rId8"/>
                <a:stretch>
                  <a:fillRect l="-767" t="-8197" r="-8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171542" y="1831321"/>
                <a:ext cx="712319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m:rPr>
                                          <m:nor/>
                                        </m:rPr>
                                        <a:rPr lang="en-US" sz="1600" dirty="0"/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42" y="1831321"/>
                <a:ext cx="7123190" cy="764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37372" y="1541465"/>
                <a:ext cx="6082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cs typeface="Arial" panose="020B0604020202020204" pitchFamily="34" charset="0"/>
                  </a:rPr>
                  <a:t>Likelihood for whole training data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cs typeface="Arial" panose="020B0604020202020204" pitchFamily="34" charset="0"/>
                  </a:rPr>
                  <a:t> can be specified as</a:t>
                </a:r>
                <a:endParaRPr 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2" y="1541465"/>
                <a:ext cx="6082242" cy="369332"/>
              </a:xfrm>
              <a:prstGeom prst="rect">
                <a:avLst/>
              </a:prstGeom>
              <a:blipFill>
                <a:blip r:embed="rId10"/>
                <a:stretch>
                  <a:fillRect l="-60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4187369" y="2374370"/>
            <a:ext cx="4455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Note that this is similar to the likelihood of Binomial dist.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5447" y="489138"/>
            <a:ext cx="4254153" cy="3854262"/>
            <a:chOff x="35495" y="1471283"/>
            <a:chExt cx="4914545" cy="39832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5" y="1471283"/>
              <a:ext cx="4914545" cy="36859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837347" y="5085184"/>
                  <a:ext cx="11386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1" i="1">
                            <a:latin typeface="Cambria Math"/>
                          </a:rPr>
                          <m:t>𝒙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347" y="5085184"/>
                  <a:ext cx="1138645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899592" y="508518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Classification line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2" idx="0"/>
            </p:cNvCxnSpPr>
            <p:nvPr/>
          </p:nvCxnSpPr>
          <p:spPr>
            <a:xfrm flipH="1" flipV="1">
              <a:off x="2247528" y="3481808"/>
              <a:ext cx="949578" cy="160337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24944"/>
            <a:ext cx="4800534" cy="36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Logistic regression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3124200"/>
            <a:ext cx="9144000" cy="6096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Jupyter Demo Simulation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</a:rPr>
              <a:t>     Logistic regression</a:t>
            </a:r>
            <a:endParaRPr lang="en-US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228600"/>
            <a:ext cx="9144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</a:rPr>
              <a:t> </a:t>
            </a:r>
            <a:r>
              <a:rPr lang="en-US" b="1" dirty="0" smtClean="0">
                <a:solidFill>
                  <a:srgbClr val="3333FF"/>
                </a:solidFill>
              </a:rPr>
              <a:t>    Bayesian Logistic Regression</a:t>
            </a:r>
            <a:endParaRPr lang="en-US" b="1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6108191" y="4062065"/>
                <a:ext cx="433286" cy="45171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91" y="4062065"/>
                <a:ext cx="433286" cy="45171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5612802" y="3408203"/>
                <a:ext cx="433286" cy="45171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02" y="3408203"/>
                <a:ext cx="433286" cy="45171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endCxn id="45" idx="1"/>
          </p:cNvCxnSpPr>
          <p:nvPr/>
        </p:nvCxnSpPr>
        <p:spPr>
          <a:xfrm>
            <a:off x="5966724" y="3823105"/>
            <a:ext cx="204920" cy="305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/>
              <p:cNvSpPr/>
              <p:nvPr/>
            </p:nvSpPr>
            <p:spPr>
              <a:xfrm>
                <a:off x="6108191" y="2532288"/>
                <a:ext cx="433286" cy="451714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91" y="2532288"/>
                <a:ext cx="433286" cy="45171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/>
              <p:nvPr/>
            </p:nvSpPr>
            <p:spPr>
              <a:xfrm>
                <a:off x="6108191" y="1650844"/>
                <a:ext cx="433286" cy="451714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191" y="1650844"/>
                <a:ext cx="433286" cy="45171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/>
          <p:cNvCxnSpPr/>
          <p:nvPr/>
        </p:nvCxnSpPr>
        <p:spPr>
          <a:xfrm>
            <a:off x="6324834" y="2100975"/>
            <a:ext cx="0" cy="431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45" idx="0"/>
          </p:cNvCxnSpPr>
          <p:nvPr/>
        </p:nvCxnSpPr>
        <p:spPr>
          <a:xfrm>
            <a:off x="6324834" y="2984002"/>
            <a:ext cx="0" cy="1078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541477" y="2513963"/>
                <a:ext cx="2163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477" y="2513963"/>
                <a:ext cx="216302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5562834" y="3186575"/>
            <a:ext cx="1186166" cy="181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5670822" y="4627782"/>
                <a:ext cx="10781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822" y="4627782"/>
                <a:ext cx="107817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246077" y="1295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hyper-parameter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/>
              <p:cNvSpPr/>
              <p:nvPr/>
            </p:nvSpPr>
            <p:spPr>
              <a:xfrm>
                <a:off x="2176437" y="4062065"/>
                <a:ext cx="433286" cy="45171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37" y="4062065"/>
                <a:ext cx="433286" cy="45171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/>
              <p:cNvSpPr/>
              <p:nvPr/>
            </p:nvSpPr>
            <p:spPr>
              <a:xfrm>
                <a:off x="1681048" y="3408203"/>
                <a:ext cx="433286" cy="45171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8" y="3408203"/>
                <a:ext cx="433286" cy="45171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>
            <a:endCxn id="66" idx="1"/>
          </p:cNvCxnSpPr>
          <p:nvPr/>
        </p:nvCxnSpPr>
        <p:spPr>
          <a:xfrm>
            <a:off x="2034970" y="3823105"/>
            <a:ext cx="204920" cy="305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/>
              <p:cNvSpPr/>
              <p:nvPr/>
            </p:nvSpPr>
            <p:spPr>
              <a:xfrm>
                <a:off x="2176437" y="2532288"/>
                <a:ext cx="433286" cy="451714"/>
              </a:xfrm>
              <a:prstGeom prst="ellipse">
                <a:avLst/>
              </a:pr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37" y="2532288"/>
                <a:ext cx="433286" cy="45171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63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endCxn id="66" idx="0"/>
          </p:cNvCxnSpPr>
          <p:nvPr/>
        </p:nvCxnSpPr>
        <p:spPr>
          <a:xfrm>
            <a:off x="2393080" y="2984002"/>
            <a:ext cx="0" cy="1078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631080" y="3186575"/>
            <a:ext cx="1186166" cy="181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1739068" y="4627782"/>
                <a:ext cx="10781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068" y="4627782"/>
                <a:ext cx="107817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217464" y="5293717"/>
                <a:ext cx="4007101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>
                                  <a:latin typeface="Cambria Math"/>
                                </a:rPr>
                                <m:t>&lt;0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.5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⟺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ko-KR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0.5</m:t>
                              </m:r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⟺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64" y="5293717"/>
                <a:ext cx="4007101" cy="8117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459757" y="1884527"/>
            <a:ext cx="204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Fixed parameter</a:t>
            </a:r>
          </a:p>
          <a:p>
            <a:pPr algn="ctr"/>
            <a:r>
              <a:rPr lang="en-US" dirty="0" smtClean="0"/>
              <a:t>(to be determined)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3840" y="849868"/>
            <a:ext cx="287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Bayesian Logistic Regression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333" y="845639"/>
            <a:ext cx="197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Logistic </a:t>
            </a:r>
            <a:r>
              <a:rPr lang="en-US" b="1" dirty="0">
                <a:solidFill>
                  <a:srgbClr val="FF0000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255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23766</TotalTime>
  <Words>2191</Words>
  <Application>Microsoft Office PowerPoint</Application>
  <PresentationFormat>On-screen Show (4:3)</PresentationFormat>
  <Paragraphs>1037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맑은 고딕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Jinkyoo Park</dc:creator>
  <cp:lastModifiedBy>Microsoft</cp:lastModifiedBy>
  <cp:revision>196</cp:revision>
  <dcterms:created xsi:type="dcterms:W3CDTF">2016-04-29T12:35:56Z</dcterms:created>
  <dcterms:modified xsi:type="dcterms:W3CDTF">2016-10-16T08:55:05Z</dcterms:modified>
</cp:coreProperties>
</file>